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8"/>
  </p:notesMasterIdLst>
  <p:sldIdLst>
    <p:sldId id="13356" r:id="rId3"/>
    <p:sldId id="13562" r:id="rId4"/>
    <p:sldId id="13563" r:id="rId5"/>
    <p:sldId id="13557" r:id="rId6"/>
    <p:sldId id="13358" r:id="rId7"/>
    <p:sldId id="13544" r:id="rId8"/>
    <p:sldId id="13568" r:id="rId9"/>
    <p:sldId id="13567" r:id="rId10"/>
    <p:sldId id="13564" r:id="rId11"/>
    <p:sldId id="13545" r:id="rId12"/>
    <p:sldId id="13546" r:id="rId13"/>
    <p:sldId id="13560" r:id="rId14"/>
    <p:sldId id="13364" r:id="rId15"/>
    <p:sldId id="13547" r:id="rId16"/>
    <p:sldId id="13549" r:id="rId17"/>
    <p:sldId id="13550" r:id="rId18"/>
    <p:sldId id="13551" r:id="rId19"/>
    <p:sldId id="13552" r:id="rId20"/>
    <p:sldId id="13553" r:id="rId21"/>
    <p:sldId id="13554" r:id="rId22"/>
    <p:sldId id="13555" r:id="rId23"/>
    <p:sldId id="13556" r:id="rId24"/>
    <p:sldId id="13565" r:id="rId25"/>
    <p:sldId id="13566" r:id="rId26"/>
    <p:sldId id="13569" r:id="rId2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9A4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BC9F8D-27FC-4C3E-ABCF-71851BA6A1BA}" v="3" dt="2026-02-27T15:45:25.0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8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enciso\Documents\BDUA\Tablas\habilitacion_departamental_municipa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2"/>
          <c:order val="2"/>
          <c:tx>
            <c:strRef>
              <c:f>aux!$E$254</c:f>
              <c:strCache>
                <c:ptCount val="1"/>
                <c:pt idx="0">
                  <c:v>umbral</c:v>
                </c:pt>
              </c:strCache>
            </c:strRef>
          </c:tx>
          <c:spPr>
            <a:solidFill>
              <a:srgbClr val="0F9ED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4A8-465F-AACD-88902206D7E7}"/>
              </c:ext>
            </c:extLst>
          </c:dPt>
          <c:dPt>
            <c:idx val="1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4A8-465F-AACD-88902206D7E7}"/>
              </c:ext>
            </c:extLst>
          </c:dPt>
          <c:dPt>
            <c:idx val="2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4A8-465F-AACD-88902206D7E7}"/>
              </c:ext>
            </c:extLst>
          </c:dPt>
          <c:dPt>
            <c:idx val="3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4A8-465F-AACD-88902206D7E7}"/>
              </c:ext>
            </c:extLst>
          </c:dPt>
          <c:dPt>
            <c:idx val="4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4A8-465F-AACD-88902206D7E7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4A8-465F-AACD-88902206D7E7}"/>
              </c:ext>
            </c:extLst>
          </c:dPt>
          <c:dPt>
            <c:idx val="6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4A8-465F-AACD-88902206D7E7}"/>
              </c:ext>
            </c:extLst>
          </c:dPt>
          <c:dPt>
            <c:idx val="26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4A8-465F-AACD-88902206D7E7}"/>
              </c:ext>
            </c:extLst>
          </c:dPt>
          <c:dPt>
            <c:idx val="27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4A8-465F-AACD-88902206D7E7}"/>
              </c:ext>
            </c:extLst>
          </c:dPt>
          <c:dPt>
            <c:idx val="28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54A8-465F-AACD-88902206D7E7}"/>
              </c:ext>
            </c:extLst>
          </c:dPt>
          <c:dPt>
            <c:idx val="29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54A8-465F-AACD-88902206D7E7}"/>
              </c:ext>
            </c:extLst>
          </c:dPt>
          <c:dPt>
            <c:idx val="3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54A8-465F-AACD-88902206D7E7}"/>
              </c:ext>
            </c:extLst>
          </c:dPt>
          <c:dPt>
            <c:idx val="31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54A8-465F-AACD-88902206D7E7}"/>
              </c:ext>
            </c:extLst>
          </c:dPt>
          <c:dPt>
            <c:idx val="3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54A8-465F-AACD-88902206D7E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aux!$B$255:$B$287</c:f>
              <c:strCache>
                <c:ptCount val="33"/>
                <c:pt idx="0">
                  <c:v>BOGOTÁ</c:v>
                </c:pt>
                <c:pt idx="1">
                  <c:v>ANTIOQUIA</c:v>
                </c:pt>
                <c:pt idx="2">
                  <c:v>VALLE DEL CAUCA</c:v>
                </c:pt>
                <c:pt idx="3">
                  <c:v>CUNDINAMARCA</c:v>
                </c:pt>
                <c:pt idx="4">
                  <c:v>ATLÁNTICO</c:v>
                </c:pt>
                <c:pt idx="5">
                  <c:v>SANTANDER</c:v>
                </c:pt>
                <c:pt idx="6">
                  <c:v>BOLÍVAR</c:v>
                </c:pt>
                <c:pt idx="7">
                  <c:v>CÓRDOBA</c:v>
                </c:pt>
                <c:pt idx="8">
                  <c:v>NARIÑO</c:v>
                </c:pt>
                <c:pt idx="9">
                  <c:v>NORTE DE SANTAND</c:v>
                </c:pt>
                <c:pt idx="10">
                  <c:v>CAUCA</c:v>
                </c:pt>
                <c:pt idx="11">
                  <c:v>MAGDALENA</c:v>
                </c:pt>
                <c:pt idx="12">
                  <c:v>CESAR</c:v>
                </c:pt>
                <c:pt idx="13">
                  <c:v>TOLIMA</c:v>
                </c:pt>
                <c:pt idx="14">
                  <c:v>BOYACÁ</c:v>
                </c:pt>
                <c:pt idx="15">
                  <c:v>HUILA</c:v>
                </c:pt>
                <c:pt idx="16">
                  <c:v>META</c:v>
                </c:pt>
                <c:pt idx="17">
                  <c:v>LA GUAJIRA</c:v>
                </c:pt>
                <c:pt idx="18">
                  <c:v>CALDAS</c:v>
                </c:pt>
                <c:pt idx="19">
                  <c:v>SUCRE</c:v>
                </c:pt>
                <c:pt idx="20">
                  <c:v>RISARALDA</c:v>
                </c:pt>
                <c:pt idx="21">
                  <c:v>CHOCÓ</c:v>
                </c:pt>
                <c:pt idx="22">
                  <c:v>QUINDÍO</c:v>
                </c:pt>
                <c:pt idx="23">
                  <c:v>CASANARE</c:v>
                </c:pt>
                <c:pt idx="24">
                  <c:v>CAQUETÁ</c:v>
                </c:pt>
                <c:pt idx="25">
                  <c:v>PUTUMAYO</c:v>
                </c:pt>
                <c:pt idx="26">
                  <c:v>ARAUCA</c:v>
                </c:pt>
                <c:pt idx="27">
                  <c:v>VICHADA</c:v>
                </c:pt>
                <c:pt idx="28">
                  <c:v>AMAZONAS</c:v>
                </c:pt>
                <c:pt idx="29">
                  <c:v>GUAVIARE</c:v>
                </c:pt>
                <c:pt idx="30">
                  <c:v>ARCHIPIÉLAGO DE</c:v>
                </c:pt>
                <c:pt idx="31">
                  <c:v>GUAINÍA</c:v>
                </c:pt>
                <c:pt idx="32">
                  <c:v>VAUPÉS</c:v>
                </c:pt>
              </c:strCache>
            </c:strRef>
          </c:cat>
          <c:val>
            <c:numRef>
              <c:f>aux!$E$255:$E$287</c:f>
              <c:numCache>
                <c:formatCode>_-* #,##0_-;\-* #,##0_-;_-* "-"??_-;_-@_-</c:formatCode>
                <c:ptCount val="33"/>
                <c:pt idx="0">
                  <c:v>397143.35000000003</c:v>
                </c:pt>
                <c:pt idx="1">
                  <c:v>346418.60000000003</c:v>
                </c:pt>
                <c:pt idx="2">
                  <c:v>235419.65000000002</c:v>
                </c:pt>
                <c:pt idx="3">
                  <c:v>176753.35</c:v>
                </c:pt>
                <c:pt idx="4">
                  <c:v>143251.70000000001</c:v>
                </c:pt>
                <c:pt idx="5">
                  <c:v>119915.15000000001</c:v>
                </c:pt>
                <c:pt idx="6">
                  <c:v>112064.1</c:v>
                </c:pt>
                <c:pt idx="7">
                  <c:v>199290.7</c:v>
                </c:pt>
                <c:pt idx="8">
                  <c:v>171358.6</c:v>
                </c:pt>
                <c:pt idx="9">
                  <c:v>170928.90000000002</c:v>
                </c:pt>
                <c:pt idx="10">
                  <c:v>159914.80000000002</c:v>
                </c:pt>
                <c:pt idx="11">
                  <c:v>154450.70000000001</c:v>
                </c:pt>
                <c:pt idx="12">
                  <c:v>146915.9</c:v>
                </c:pt>
                <c:pt idx="13">
                  <c:v>138641</c:v>
                </c:pt>
                <c:pt idx="14">
                  <c:v>129039.3</c:v>
                </c:pt>
                <c:pt idx="15">
                  <c:v>120872.8</c:v>
                </c:pt>
                <c:pt idx="16">
                  <c:v>115640.5</c:v>
                </c:pt>
                <c:pt idx="17">
                  <c:v>106667.90000000001</c:v>
                </c:pt>
                <c:pt idx="18">
                  <c:v>105445</c:v>
                </c:pt>
                <c:pt idx="19">
                  <c:v>103410.20000000001</c:v>
                </c:pt>
                <c:pt idx="20">
                  <c:v>100322.5</c:v>
                </c:pt>
                <c:pt idx="21">
                  <c:v>59310.600000000006</c:v>
                </c:pt>
                <c:pt idx="22">
                  <c:v>55788.4</c:v>
                </c:pt>
                <c:pt idx="23">
                  <c:v>47316.5</c:v>
                </c:pt>
                <c:pt idx="24">
                  <c:v>42904.100000000006</c:v>
                </c:pt>
                <c:pt idx="25">
                  <c:v>39074.200000000004</c:v>
                </c:pt>
                <c:pt idx="26">
                  <c:v>41878.65</c:v>
                </c:pt>
                <c:pt idx="27">
                  <c:v>22310.7</c:v>
                </c:pt>
                <c:pt idx="28">
                  <c:v>12758.55</c:v>
                </c:pt>
                <c:pt idx="29">
                  <c:v>12704.4</c:v>
                </c:pt>
                <c:pt idx="30">
                  <c:v>9515.6999999999989</c:v>
                </c:pt>
                <c:pt idx="31">
                  <c:v>8955.9</c:v>
                </c:pt>
                <c:pt idx="32">
                  <c:v>6621.3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54A8-465F-AACD-88902206D7E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367540543"/>
        <c:axId val="1367535743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aux!$C$254</c15:sqref>
                        </c15:formulaRef>
                      </c:ext>
                    </c:extLst>
                    <c:strCache>
                      <c:ptCount val="1"/>
                      <c:pt idx="0">
                        <c:v>Cantidad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MX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aux!$B$255:$B$287</c15:sqref>
                        </c15:formulaRef>
                      </c:ext>
                    </c:extLst>
                    <c:strCache>
                      <c:ptCount val="33"/>
                      <c:pt idx="0">
                        <c:v>BOGOTÁ</c:v>
                      </c:pt>
                      <c:pt idx="1">
                        <c:v>ANTIOQUIA</c:v>
                      </c:pt>
                      <c:pt idx="2">
                        <c:v>VALLE DEL CAUCA</c:v>
                      </c:pt>
                      <c:pt idx="3">
                        <c:v>CUNDINAMARCA</c:v>
                      </c:pt>
                      <c:pt idx="4">
                        <c:v>ATLÁNTICO</c:v>
                      </c:pt>
                      <c:pt idx="5">
                        <c:v>SANTANDER</c:v>
                      </c:pt>
                      <c:pt idx="6">
                        <c:v>BOLÍVAR</c:v>
                      </c:pt>
                      <c:pt idx="7">
                        <c:v>CÓRDOBA</c:v>
                      </c:pt>
                      <c:pt idx="8">
                        <c:v>NARIÑO</c:v>
                      </c:pt>
                      <c:pt idx="9">
                        <c:v>NORTE DE SANTAND</c:v>
                      </c:pt>
                      <c:pt idx="10">
                        <c:v>CAUCA</c:v>
                      </c:pt>
                      <c:pt idx="11">
                        <c:v>MAGDALENA</c:v>
                      </c:pt>
                      <c:pt idx="12">
                        <c:v>CESAR</c:v>
                      </c:pt>
                      <c:pt idx="13">
                        <c:v>TOLIMA</c:v>
                      </c:pt>
                      <c:pt idx="14">
                        <c:v>BOYACÁ</c:v>
                      </c:pt>
                      <c:pt idx="15">
                        <c:v>HUILA</c:v>
                      </c:pt>
                      <c:pt idx="16">
                        <c:v>META</c:v>
                      </c:pt>
                      <c:pt idx="17">
                        <c:v>LA GUAJIRA</c:v>
                      </c:pt>
                      <c:pt idx="18">
                        <c:v>CALDAS</c:v>
                      </c:pt>
                      <c:pt idx="19">
                        <c:v>SUCRE</c:v>
                      </c:pt>
                      <c:pt idx="20">
                        <c:v>RISARALDA</c:v>
                      </c:pt>
                      <c:pt idx="21">
                        <c:v>CHOCÓ</c:v>
                      </c:pt>
                      <c:pt idx="22">
                        <c:v>QUINDÍO</c:v>
                      </c:pt>
                      <c:pt idx="23">
                        <c:v>CASANARE</c:v>
                      </c:pt>
                      <c:pt idx="24">
                        <c:v>CAQUETÁ</c:v>
                      </c:pt>
                      <c:pt idx="25">
                        <c:v>PUTUMAYO</c:v>
                      </c:pt>
                      <c:pt idx="26">
                        <c:v>ARAUCA</c:v>
                      </c:pt>
                      <c:pt idx="27">
                        <c:v>VICHADA</c:v>
                      </c:pt>
                      <c:pt idx="28">
                        <c:v>AMAZONAS</c:v>
                      </c:pt>
                      <c:pt idx="29">
                        <c:v>GUAVIARE</c:v>
                      </c:pt>
                      <c:pt idx="30">
                        <c:v>ARCHIPIÉLAGO DE</c:v>
                      </c:pt>
                      <c:pt idx="31">
                        <c:v>GUAINÍA</c:v>
                      </c:pt>
                      <c:pt idx="32">
                        <c:v>VAUPÉS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aux!$C$255:$C$287</c15:sqref>
                        </c15:formulaRef>
                      </c:ext>
                    </c:extLst>
                    <c:numCache>
                      <c:formatCode>#,##0</c:formatCode>
                      <c:ptCount val="33"/>
                      <c:pt idx="0">
                        <c:v>7869343</c:v>
                      </c:pt>
                      <c:pt idx="1">
                        <c:v>6980309</c:v>
                      </c:pt>
                      <c:pt idx="2">
                        <c:v>4670980</c:v>
                      </c:pt>
                      <c:pt idx="3">
                        <c:v>2774315</c:v>
                      </c:pt>
                      <c:pt idx="4">
                        <c:v>2805535</c:v>
                      </c:pt>
                      <c:pt idx="5">
                        <c:v>2315795</c:v>
                      </c:pt>
                      <c:pt idx="6">
                        <c:v>2334984</c:v>
                      </c:pt>
                      <c:pt idx="7">
                        <c:v>1674381</c:v>
                      </c:pt>
                      <c:pt idx="8">
                        <c:v>1478551</c:v>
                      </c:pt>
                      <c:pt idx="9">
                        <c:v>1752976</c:v>
                      </c:pt>
                      <c:pt idx="10">
                        <c:v>1343806</c:v>
                      </c:pt>
                      <c:pt idx="11">
                        <c:v>1398054</c:v>
                      </c:pt>
                      <c:pt idx="12">
                        <c:v>1283774</c:v>
                      </c:pt>
                      <c:pt idx="13">
                        <c:v>1315486</c:v>
                      </c:pt>
                      <c:pt idx="14">
                        <c:v>1188866</c:v>
                      </c:pt>
                      <c:pt idx="15">
                        <c:v>1203125</c:v>
                      </c:pt>
                      <c:pt idx="16">
                        <c:v>1091425</c:v>
                      </c:pt>
                      <c:pt idx="17">
                        <c:v>1156064</c:v>
                      </c:pt>
                      <c:pt idx="18">
                        <c:v>927152</c:v>
                      </c:pt>
                      <c:pt idx="19">
                        <c:v>943061</c:v>
                      </c:pt>
                      <c:pt idx="20">
                        <c:v>1085438</c:v>
                      </c:pt>
                      <c:pt idx="21">
                        <c:v>449425</c:v>
                      </c:pt>
                      <c:pt idx="22">
                        <c:v>576072</c:v>
                      </c:pt>
                      <c:pt idx="23">
                        <c:v>438989</c:v>
                      </c:pt>
                      <c:pt idx="24">
                        <c:v>419829</c:v>
                      </c:pt>
                      <c:pt idx="25">
                        <c:v>341408</c:v>
                      </c:pt>
                      <c:pt idx="26">
                        <c:v>322072</c:v>
                      </c:pt>
                      <c:pt idx="27">
                        <c:v>90952</c:v>
                      </c:pt>
                      <c:pt idx="28">
                        <c:v>77994</c:v>
                      </c:pt>
                      <c:pt idx="29">
                        <c:v>87320</c:v>
                      </c:pt>
                      <c:pt idx="30">
                        <c:v>62508</c:v>
                      </c:pt>
                      <c:pt idx="31">
                        <c:v>53553</c:v>
                      </c:pt>
                      <c:pt idx="32">
                        <c:v>32578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D-54A8-465F-AACD-88902206D7E7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aux!$D$254</c15:sqref>
                        </c15:formulaRef>
                      </c:ext>
                    </c:extLst>
                    <c:strCache>
                      <c:ptCount val="1"/>
                      <c:pt idx="0">
                        <c:v>c_dane~x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MX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aux!$B$255:$B$287</c15:sqref>
                        </c15:formulaRef>
                      </c:ext>
                    </c:extLst>
                    <c:strCache>
                      <c:ptCount val="33"/>
                      <c:pt idx="0">
                        <c:v>BOGOTÁ</c:v>
                      </c:pt>
                      <c:pt idx="1">
                        <c:v>ANTIOQUIA</c:v>
                      </c:pt>
                      <c:pt idx="2">
                        <c:v>VALLE DEL CAUCA</c:v>
                      </c:pt>
                      <c:pt idx="3">
                        <c:v>CUNDINAMARCA</c:v>
                      </c:pt>
                      <c:pt idx="4">
                        <c:v>ATLÁNTICO</c:v>
                      </c:pt>
                      <c:pt idx="5">
                        <c:v>SANTANDER</c:v>
                      </c:pt>
                      <c:pt idx="6">
                        <c:v>BOLÍVAR</c:v>
                      </c:pt>
                      <c:pt idx="7">
                        <c:v>CÓRDOBA</c:v>
                      </c:pt>
                      <c:pt idx="8">
                        <c:v>NARIÑO</c:v>
                      </c:pt>
                      <c:pt idx="9">
                        <c:v>NORTE DE SANTAND</c:v>
                      </c:pt>
                      <c:pt idx="10">
                        <c:v>CAUCA</c:v>
                      </c:pt>
                      <c:pt idx="11">
                        <c:v>MAGDALENA</c:v>
                      </c:pt>
                      <c:pt idx="12">
                        <c:v>CESAR</c:v>
                      </c:pt>
                      <c:pt idx="13">
                        <c:v>TOLIMA</c:v>
                      </c:pt>
                      <c:pt idx="14">
                        <c:v>BOYACÁ</c:v>
                      </c:pt>
                      <c:pt idx="15">
                        <c:v>HUILA</c:v>
                      </c:pt>
                      <c:pt idx="16">
                        <c:v>META</c:v>
                      </c:pt>
                      <c:pt idx="17">
                        <c:v>LA GUAJIRA</c:v>
                      </c:pt>
                      <c:pt idx="18">
                        <c:v>CALDAS</c:v>
                      </c:pt>
                      <c:pt idx="19">
                        <c:v>SUCRE</c:v>
                      </c:pt>
                      <c:pt idx="20">
                        <c:v>RISARALDA</c:v>
                      </c:pt>
                      <c:pt idx="21">
                        <c:v>CHOCÓ</c:v>
                      </c:pt>
                      <c:pt idx="22">
                        <c:v>QUINDÍO</c:v>
                      </c:pt>
                      <c:pt idx="23">
                        <c:v>CASANARE</c:v>
                      </c:pt>
                      <c:pt idx="24">
                        <c:v>CAQUETÁ</c:v>
                      </c:pt>
                      <c:pt idx="25">
                        <c:v>PUTUMAYO</c:v>
                      </c:pt>
                      <c:pt idx="26">
                        <c:v>ARAUCA</c:v>
                      </c:pt>
                      <c:pt idx="27">
                        <c:v>VICHADA</c:v>
                      </c:pt>
                      <c:pt idx="28">
                        <c:v>AMAZONAS</c:v>
                      </c:pt>
                      <c:pt idx="29">
                        <c:v>GUAVIARE</c:v>
                      </c:pt>
                      <c:pt idx="30">
                        <c:v>ARCHIPIÉLAGO DE</c:v>
                      </c:pt>
                      <c:pt idx="31">
                        <c:v>GUAINÍA</c:v>
                      </c:pt>
                      <c:pt idx="32">
                        <c:v>VAUPÉS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aux!$D$255:$D$287</c15:sqref>
                        </c15:formulaRef>
                      </c:ext>
                    </c:extLst>
                    <c:numCache>
                      <c:formatCode>#,##0</c:formatCode>
                      <c:ptCount val="33"/>
                      <c:pt idx="0">
                        <c:v>7942867</c:v>
                      </c:pt>
                      <c:pt idx="1">
                        <c:v>6928372</c:v>
                      </c:pt>
                      <c:pt idx="2">
                        <c:v>4708393</c:v>
                      </c:pt>
                      <c:pt idx="3">
                        <c:v>3535067</c:v>
                      </c:pt>
                      <c:pt idx="4">
                        <c:v>2865034</c:v>
                      </c:pt>
                      <c:pt idx="5">
                        <c:v>2398303</c:v>
                      </c:pt>
                      <c:pt idx="6">
                        <c:v>2241282</c:v>
                      </c:pt>
                      <c:pt idx="7">
                        <c:v>1992907</c:v>
                      </c:pt>
                      <c:pt idx="8">
                        <c:v>1713586</c:v>
                      </c:pt>
                      <c:pt idx="9">
                        <c:v>1709289</c:v>
                      </c:pt>
                      <c:pt idx="10">
                        <c:v>1599148</c:v>
                      </c:pt>
                      <c:pt idx="11">
                        <c:v>1544507</c:v>
                      </c:pt>
                      <c:pt idx="12">
                        <c:v>1469159</c:v>
                      </c:pt>
                      <c:pt idx="13">
                        <c:v>1386410</c:v>
                      </c:pt>
                      <c:pt idx="14">
                        <c:v>1290393</c:v>
                      </c:pt>
                      <c:pt idx="15">
                        <c:v>1208728</c:v>
                      </c:pt>
                      <c:pt idx="16">
                        <c:v>1156405</c:v>
                      </c:pt>
                      <c:pt idx="17">
                        <c:v>1066679</c:v>
                      </c:pt>
                      <c:pt idx="18">
                        <c:v>1054450</c:v>
                      </c:pt>
                      <c:pt idx="19">
                        <c:v>1034102</c:v>
                      </c:pt>
                      <c:pt idx="20">
                        <c:v>1003225</c:v>
                      </c:pt>
                      <c:pt idx="21">
                        <c:v>593106</c:v>
                      </c:pt>
                      <c:pt idx="22">
                        <c:v>557884</c:v>
                      </c:pt>
                      <c:pt idx="23">
                        <c:v>473165</c:v>
                      </c:pt>
                      <c:pt idx="24">
                        <c:v>429041</c:v>
                      </c:pt>
                      <c:pt idx="25">
                        <c:v>390742</c:v>
                      </c:pt>
                      <c:pt idx="26">
                        <c:v>279191</c:v>
                      </c:pt>
                      <c:pt idx="27">
                        <c:v>148738</c:v>
                      </c:pt>
                      <c:pt idx="28">
                        <c:v>85057</c:v>
                      </c:pt>
                      <c:pt idx="29">
                        <c:v>84696</c:v>
                      </c:pt>
                      <c:pt idx="30">
                        <c:v>63438</c:v>
                      </c:pt>
                      <c:pt idx="31">
                        <c:v>59706</c:v>
                      </c:pt>
                      <c:pt idx="32">
                        <c:v>44142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54A8-465F-AACD-88902206D7E7}"/>
                  </c:ext>
                </c:extLst>
              </c15:ser>
            </c15:filteredBarSeries>
          </c:ext>
        </c:extLst>
      </c:barChart>
      <c:catAx>
        <c:axId val="13675405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367535743"/>
        <c:crosses val="autoZero"/>
        <c:auto val="1"/>
        <c:lblAlgn val="ctr"/>
        <c:lblOffset val="100"/>
        <c:noMultiLvlLbl val="0"/>
      </c:catAx>
      <c:valAx>
        <c:axId val="1367535743"/>
        <c:scaling>
          <c:orientation val="minMax"/>
        </c:scaling>
        <c:delete val="0"/>
        <c:axPos val="l"/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3675405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ACC018-F7A4-4433-B11C-877346FF40F1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D01668BC-1E2D-40B7-B494-4CE8BF656DFF}">
      <dgm:prSet phldrT="[Texto]" phldr="0" custT="1"/>
      <dgm:spPr>
        <a:ln w="38100">
          <a:solidFill>
            <a:srgbClr val="0079A4"/>
          </a:solidFill>
        </a:ln>
      </dgm:spPr>
      <dgm:t>
        <a:bodyPr/>
        <a:lstStyle/>
        <a:p>
          <a:r>
            <a:rPr lang="es-CO" sz="2000" b="1" dirty="0">
              <a:solidFill>
                <a:srgbClr val="0079A4"/>
              </a:solidFill>
            </a:rPr>
            <a:t>Nacional</a:t>
          </a:r>
        </a:p>
        <a:p>
          <a:r>
            <a:rPr lang="es-CO" sz="1600" b="1" dirty="0"/>
            <a:t>(Reglas especiales)</a:t>
          </a:r>
        </a:p>
      </dgm:t>
    </dgm:pt>
    <dgm:pt modelId="{0A4907BD-D143-4354-AEF1-F70EADFB070F}" type="parTrans" cxnId="{4963A001-766A-4811-8307-B2A0AB6CF5EF}">
      <dgm:prSet/>
      <dgm:spPr/>
      <dgm:t>
        <a:bodyPr/>
        <a:lstStyle/>
        <a:p>
          <a:endParaRPr lang="es-CO" sz="2000" b="1"/>
        </a:p>
      </dgm:t>
    </dgm:pt>
    <dgm:pt modelId="{CF9D53A9-4D83-419C-9C27-C4FE5E3C784C}" type="sibTrans" cxnId="{4963A001-766A-4811-8307-B2A0AB6CF5EF}">
      <dgm:prSet/>
      <dgm:spPr/>
      <dgm:t>
        <a:bodyPr/>
        <a:lstStyle/>
        <a:p>
          <a:endParaRPr lang="es-CO" sz="2000" b="1"/>
        </a:p>
      </dgm:t>
    </dgm:pt>
    <dgm:pt modelId="{AB3D279E-1014-44A8-BF0E-B777CE0914F4}">
      <dgm:prSet phldrT="[Texto]" phldr="0" custT="1"/>
      <dgm:spPr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38100" cap="flat" cmpd="sng" algn="ctr">
          <a:solidFill>
            <a:srgbClr val="0079A4"/>
          </a:solidFill>
          <a:prstDash val="solid"/>
          <a:miter lim="800000"/>
        </a:ln>
        <a:effectLst/>
      </dgm:spPr>
      <dgm:t>
        <a:bodyPr spcFirstLastPara="0" vert="horz" wrap="square" lIns="129540" tIns="129540" rIns="129540" bIns="129540" numCol="1" spcCol="1270" anchor="ctr" anchorCtr="0"/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solidFill>
                <a:srgbClr val="0079A4"/>
              </a:solidFill>
              <a:latin typeface="Calibri" panose="020F0502020204030204"/>
              <a:ea typeface="+mn-ea"/>
              <a:cs typeface="+mn-cs"/>
            </a:rPr>
            <a:t>Departamental</a:t>
          </a:r>
        </a:p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(Umbrales habilitación)</a:t>
          </a:r>
          <a:endParaRPr lang="es-CO" sz="20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1D0A4BC2-8AC7-4F93-8A4C-92C8432AD970}" type="parTrans" cxnId="{1D45E98E-318A-472B-9864-BFBA8FE047A8}">
      <dgm:prSet/>
      <dgm:spPr/>
      <dgm:t>
        <a:bodyPr/>
        <a:lstStyle/>
        <a:p>
          <a:endParaRPr lang="es-CO" sz="2000" b="1"/>
        </a:p>
      </dgm:t>
    </dgm:pt>
    <dgm:pt modelId="{C31AF9C0-DB60-4447-9F64-77046B3B16B8}" type="sibTrans" cxnId="{1D45E98E-318A-472B-9864-BFBA8FE047A8}">
      <dgm:prSet/>
      <dgm:spPr/>
      <dgm:t>
        <a:bodyPr/>
        <a:lstStyle/>
        <a:p>
          <a:endParaRPr lang="es-CO" sz="2000" b="1"/>
        </a:p>
      </dgm:t>
    </dgm:pt>
    <dgm:pt modelId="{19145C94-B697-4ED4-8A2D-FBD2CA985083}">
      <dgm:prSet phldrT="[Texto]" phldr="0" custT="1"/>
      <dgm:spPr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38100" cap="flat" cmpd="sng" algn="ctr">
          <a:solidFill>
            <a:srgbClr val="0079A4"/>
          </a:solidFill>
          <a:prstDash val="solid"/>
          <a:miter lim="800000"/>
        </a:ln>
        <a:effectLst/>
      </dgm:spPr>
      <dgm:t>
        <a:bodyPr spcFirstLastPara="0" vert="horz" wrap="square" lIns="129540" tIns="129540" rIns="129540" bIns="129540" numCol="1" spcCol="1270" anchor="ctr" anchorCtr="0"/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solidFill>
                <a:srgbClr val="0079A4"/>
              </a:solidFill>
              <a:latin typeface="Calibri" panose="020F0502020204030204"/>
              <a:ea typeface="+mn-ea"/>
              <a:cs typeface="+mn-cs"/>
            </a:rPr>
            <a:t>Municipal</a:t>
          </a:r>
        </a:p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Umbrales y limite de EPS)</a:t>
          </a:r>
        </a:p>
      </dgm:t>
    </dgm:pt>
    <dgm:pt modelId="{4BC507C3-0E3B-4142-B1E7-2EFF4969D58D}" type="parTrans" cxnId="{D49D3864-C0AF-4991-9C46-A535646F207B}">
      <dgm:prSet/>
      <dgm:spPr/>
      <dgm:t>
        <a:bodyPr/>
        <a:lstStyle/>
        <a:p>
          <a:endParaRPr lang="es-CO" sz="2000" b="1"/>
        </a:p>
      </dgm:t>
    </dgm:pt>
    <dgm:pt modelId="{A4852DE4-AFC3-488B-B97B-501184A0DD07}" type="sibTrans" cxnId="{D49D3864-C0AF-4991-9C46-A535646F207B}">
      <dgm:prSet/>
      <dgm:spPr/>
      <dgm:t>
        <a:bodyPr/>
        <a:lstStyle/>
        <a:p>
          <a:endParaRPr lang="es-CO" sz="2000" b="1"/>
        </a:p>
      </dgm:t>
    </dgm:pt>
    <dgm:pt modelId="{E8DDE541-B152-41EB-AA07-819AC820D36A}" type="pres">
      <dgm:prSet presAssocID="{AAACC018-F7A4-4433-B11C-877346FF40F1}" presName="compositeShape" presStyleCnt="0">
        <dgm:presLayoutVars>
          <dgm:dir/>
          <dgm:resizeHandles/>
        </dgm:presLayoutVars>
      </dgm:prSet>
      <dgm:spPr/>
    </dgm:pt>
    <dgm:pt modelId="{98B2C0C2-9B3A-4F4C-8CC6-0A4B9B8C4B4F}" type="pres">
      <dgm:prSet presAssocID="{AAACC018-F7A4-4433-B11C-877346FF40F1}" presName="pyramid" presStyleLbl="node1" presStyleIdx="0" presStyleCnt="1"/>
      <dgm:spPr>
        <a:solidFill>
          <a:srgbClr val="00B0F0">
            <a:alpha val="20000"/>
          </a:srgbClr>
        </a:solidFill>
        <a:ln w="38100">
          <a:solidFill>
            <a:srgbClr val="00B0F0"/>
          </a:solidFill>
        </a:ln>
      </dgm:spPr>
    </dgm:pt>
    <dgm:pt modelId="{3CFB3628-1681-4E89-A111-CD0DB940AC1D}" type="pres">
      <dgm:prSet presAssocID="{AAACC018-F7A4-4433-B11C-877346FF40F1}" presName="theList" presStyleCnt="0"/>
      <dgm:spPr/>
    </dgm:pt>
    <dgm:pt modelId="{236C9B14-3A11-4B9F-8A0B-B5392E1FFAB6}" type="pres">
      <dgm:prSet presAssocID="{D01668BC-1E2D-40B7-B494-4CE8BF656DFF}" presName="aNode" presStyleLbl="fgAcc1" presStyleIdx="0" presStyleCnt="3" custLinFactY="-24796" custLinFactNeighborX="-303" custLinFactNeighborY="-100000">
        <dgm:presLayoutVars>
          <dgm:bulletEnabled val="1"/>
        </dgm:presLayoutVars>
      </dgm:prSet>
      <dgm:spPr/>
    </dgm:pt>
    <dgm:pt modelId="{02BE22D3-57A9-436E-B88E-5B50771D1CED}" type="pres">
      <dgm:prSet presAssocID="{D01668BC-1E2D-40B7-B494-4CE8BF656DFF}" presName="aSpace" presStyleCnt="0"/>
      <dgm:spPr/>
    </dgm:pt>
    <dgm:pt modelId="{CB88BDA5-6B7A-42C2-9629-4834320936A1}" type="pres">
      <dgm:prSet presAssocID="{AB3D279E-1014-44A8-BF0E-B777CE0914F4}" presName="aNode" presStyleLbl="fgAcc1" presStyleIdx="1" presStyleCnt="3" custLinFactY="8562" custLinFactNeighborX="0" custLinFactNeighborY="100000">
        <dgm:presLayoutVars>
          <dgm:bulletEnabled val="1"/>
        </dgm:presLayoutVars>
      </dgm:prSet>
      <dgm:spPr>
        <a:xfrm>
          <a:off x="2498650" y="1854600"/>
          <a:ext cx="3248246" cy="1196739"/>
        </a:xfrm>
        <a:prstGeom prst="roundRect">
          <a:avLst/>
        </a:prstGeom>
      </dgm:spPr>
    </dgm:pt>
    <dgm:pt modelId="{A8FA0262-CFF0-40F7-A27F-D34C9C8D1A83}" type="pres">
      <dgm:prSet presAssocID="{AB3D279E-1014-44A8-BF0E-B777CE0914F4}" presName="aSpace" presStyleCnt="0"/>
      <dgm:spPr/>
    </dgm:pt>
    <dgm:pt modelId="{3E9299D0-FA05-480C-9ABD-9911D279000F}" type="pres">
      <dgm:prSet presAssocID="{19145C94-B697-4ED4-8A2D-FBD2CA985083}" presName="aNode" presStyleLbl="fgAcc1" presStyleIdx="2" presStyleCnt="3" custLinFactY="42471" custLinFactNeighborX="-303" custLinFactNeighborY="100000">
        <dgm:presLayoutVars>
          <dgm:bulletEnabled val="1"/>
        </dgm:presLayoutVars>
      </dgm:prSet>
      <dgm:spPr>
        <a:xfrm>
          <a:off x="2498650" y="3200932"/>
          <a:ext cx="3248246" cy="1196739"/>
        </a:xfrm>
        <a:prstGeom prst="roundRect">
          <a:avLst/>
        </a:prstGeom>
      </dgm:spPr>
    </dgm:pt>
    <dgm:pt modelId="{932A1783-B34F-4DBB-9CF1-2EBCF0383CF3}" type="pres">
      <dgm:prSet presAssocID="{19145C94-B697-4ED4-8A2D-FBD2CA985083}" presName="aSpace" presStyleCnt="0"/>
      <dgm:spPr/>
    </dgm:pt>
  </dgm:ptLst>
  <dgm:cxnLst>
    <dgm:cxn modelId="{4963A001-766A-4811-8307-B2A0AB6CF5EF}" srcId="{AAACC018-F7A4-4433-B11C-877346FF40F1}" destId="{D01668BC-1E2D-40B7-B494-4CE8BF656DFF}" srcOrd="0" destOrd="0" parTransId="{0A4907BD-D143-4354-AEF1-F70EADFB070F}" sibTransId="{CF9D53A9-4D83-419C-9C27-C4FE5E3C784C}"/>
    <dgm:cxn modelId="{8C753F35-D227-4F27-A73D-1D61EA419742}" type="presOf" srcId="{D01668BC-1E2D-40B7-B494-4CE8BF656DFF}" destId="{236C9B14-3A11-4B9F-8A0B-B5392E1FFAB6}" srcOrd="0" destOrd="0" presId="urn:microsoft.com/office/officeart/2005/8/layout/pyramid2"/>
    <dgm:cxn modelId="{30D7B23E-1216-432E-B634-C9FE11E95137}" type="presOf" srcId="{AAACC018-F7A4-4433-B11C-877346FF40F1}" destId="{E8DDE541-B152-41EB-AA07-819AC820D36A}" srcOrd="0" destOrd="0" presId="urn:microsoft.com/office/officeart/2005/8/layout/pyramid2"/>
    <dgm:cxn modelId="{D49D3864-C0AF-4991-9C46-A535646F207B}" srcId="{AAACC018-F7A4-4433-B11C-877346FF40F1}" destId="{19145C94-B697-4ED4-8A2D-FBD2CA985083}" srcOrd="2" destOrd="0" parTransId="{4BC507C3-0E3B-4142-B1E7-2EFF4969D58D}" sibTransId="{A4852DE4-AFC3-488B-B97B-501184A0DD07}"/>
    <dgm:cxn modelId="{D583FC55-F1EB-4AFA-AC12-1BAEA387653D}" type="presOf" srcId="{AB3D279E-1014-44A8-BF0E-B777CE0914F4}" destId="{CB88BDA5-6B7A-42C2-9629-4834320936A1}" srcOrd="0" destOrd="0" presId="urn:microsoft.com/office/officeart/2005/8/layout/pyramid2"/>
    <dgm:cxn modelId="{1D45E98E-318A-472B-9864-BFBA8FE047A8}" srcId="{AAACC018-F7A4-4433-B11C-877346FF40F1}" destId="{AB3D279E-1014-44A8-BF0E-B777CE0914F4}" srcOrd="1" destOrd="0" parTransId="{1D0A4BC2-8AC7-4F93-8A4C-92C8432AD970}" sibTransId="{C31AF9C0-DB60-4447-9F64-77046B3B16B8}"/>
    <dgm:cxn modelId="{9AB7F0DF-3833-49AC-93D1-E4106D44CBD7}" type="presOf" srcId="{19145C94-B697-4ED4-8A2D-FBD2CA985083}" destId="{3E9299D0-FA05-480C-9ABD-9911D279000F}" srcOrd="0" destOrd="0" presId="urn:microsoft.com/office/officeart/2005/8/layout/pyramid2"/>
    <dgm:cxn modelId="{57CB0C7F-3617-4399-B02D-D03834BB5140}" type="presParOf" srcId="{E8DDE541-B152-41EB-AA07-819AC820D36A}" destId="{98B2C0C2-9B3A-4F4C-8CC6-0A4B9B8C4B4F}" srcOrd="0" destOrd="0" presId="urn:microsoft.com/office/officeart/2005/8/layout/pyramid2"/>
    <dgm:cxn modelId="{24F69B6F-3BC7-4320-8188-21F7B9D8EA0D}" type="presParOf" srcId="{E8DDE541-B152-41EB-AA07-819AC820D36A}" destId="{3CFB3628-1681-4E89-A111-CD0DB940AC1D}" srcOrd="1" destOrd="0" presId="urn:microsoft.com/office/officeart/2005/8/layout/pyramid2"/>
    <dgm:cxn modelId="{93139790-78EE-40CA-978A-894263D58B9B}" type="presParOf" srcId="{3CFB3628-1681-4E89-A111-CD0DB940AC1D}" destId="{236C9B14-3A11-4B9F-8A0B-B5392E1FFAB6}" srcOrd="0" destOrd="0" presId="urn:microsoft.com/office/officeart/2005/8/layout/pyramid2"/>
    <dgm:cxn modelId="{E0B07993-547B-44B1-BDB7-F2332431286A}" type="presParOf" srcId="{3CFB3628-1681-4E89-A111-CD0DB940AC1D}" destId="{02BE22D3-57A9-436E-B88E-5B50771D1CED}" srcOrd="1" destOrd="0" presId="urn:microsoft.com/office/officeart/2005/8/layout/pyramid2"/>
    <dgm:cxn modelId="{A418172E-8B4B-45DC-91C1-F0D8241ECB82}" type="presParOf" srcId="{3CFB3628-1681-4E89-A111-CD0DB940AC1D}" destId="{CB88BDA5-6B7A-42C2-9629-4834320936A1}" srcOrd="2" destOrd="0" presId="urn:microsoft.com/office/officeart/2005/8/layout/pyramid2"/>
    <dgm:cxn modelId="{788A8700-E4F0-4B94-8685-9ACC8CC8272F}" type="presParOf" srcId="{3CFB3628-1681-4E89-A111-CD0DB940AC1D}" destId="{A8FA0262-CFF0-40F7-A27F-D34C9C8D1A83}" srcOrd="3" destOrd="0" presId="urn:microsoft.com/office/officeart/2005/8/layout/pyramid2"/>
    <dgm:cxn modelId="{4505F177-B391-41F3-8611-BB727E3B3E0D}" type="presParOf" srcId="{3CFB3628-1681-4E89-A111-CD0DB940AC1D}" destId="{3E9299D0-FA05-480C-9ABD-9911D279000F}" srcOrd="4" destOrd="0" presId="urn:microsoft.com/office/officeart/2005/8/layout/pyramid2"/>
    <dgm:cxn modelId="{620EFEA6-FB3C-4165-897F-7AAFBF4AB634}" type="presParOf" srcId="{3CFB3628-1681-4E89-A111-CD0DB940AC1D}" destId="{932A1783-B34F-4DBB-9CF1-2EBCF0383CF3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943256-18DB-4A5F-90CE-F828827267C6}" type="doc">
      <dgm:prSet loTypeId="urn:microsoft.com/office/officeart/2005/8/layout/vList3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s-CO"/>
        </a:p>
      </dgm:t>
    </dgm:pt>
    <dgm:pt modelId="{6FDDD8CC-3A43-4BFE-82F8-0A05629CCE54}">
      <dgm:prSet phldrT="[Texto]"/>
      <dgm:spPr/>
      <dgm:t>
        <a:bodyPr/>
        <a:lstStyle/>
        <a:p>
          <a:pPr algn="just"/>
          <a:r>
            <a:rPr lang="es-MX" b="0"/>
            <a:t>No se asignarán afiliados a la EPS que quede operando en un municipio con el mayor porcentaje de participación, siempre y cuando exista otra entidad receptora.</a:t>
          </a:r>
          <a:endParaRPr lang="es-CO" b="0" dirty="0"/>
        </a:p>
      </dgm:t>
    </dgm:pt>
    <dgm:pt modelId="{EDE78421-D551-446A-A0D7-04F811422BD9}" type="parTrans" cxnId="{7FD39EC8-5EC8-4DCB-B70A-5002E84E5AB0}">
      <dgm:prSet/>
      <dgm:spPr/>
      <dgm:t>
        <a:bodyPr/>
        <a:lstStyle/>
        <a:p>
          <a:endParaRPr lang="es-CO"/>
        </a:p>
      </dgm:t>
    </dgm:pt>
    <dgm:pt modelId="{A995E65C-21B6-4296-B9CD-6C96A1ECDE3B}" type="sibTrans" cxnId="{7FD39EC8-5EC8-4DCB-B70A-5002E84E5AB0}">
      <dgm:prSet/>
      <dgm:spPr/>
      <dgm:t>
        <a:bodyPr/>
        <a:lstStyle/>
        <a:p>
          <a:endParaRPr lang="es-CO"/>
        </a:p>
      </dgm:t>
    </dgm:pt>
    <dgm:pt modelId="{F8E19598-9287-4B5D-AFED-F80721154DFF}">
      <dgm:prSet phldrT="[Texto]"/>
      <dgm:spPr/>
      <dgm:t>
        <a:bodyPr/>
        <a:lstStyle/>
        <a:p>
          <a:pPr algn="just"/>
          <a:r>
            <a:rPr lang="es-CO" dirty="0">
              <a:solidFill>
                <a:srgbClr val="FFC000"/>
              </a:solidFill>
            </a:rPr>
            <a:t>En municipios donde solo existan EPS que cuenten con medidas administrativas o especiales adoptadas por la SNS, la población se asignará en proporción inversa. En aquellos municipios donde exista una o mas EPS sin medidas, se les asignará población inversa, excluyendo las EPS con medidas.   </a:t>
          </a:r>
        </a:p>
      </dgm:t>
    </dgm:pt>
    <dgm:pt modelId="{3E5DA687-4175-4A45-8D2C-911679C78025}" type="parTrans" cxnId="{47A6E46F-CD96-4F5E-92E8-C45563D63B5E}">
      <dgm:prSet/>
      <dgm:spPr/>
      <dgm:t>
        <a:bodyPr/>
        <a:lstStyle/>
        <a:p>
          <a:endParaRPr lang="es-CO"/>
        </a:p>
      </dgm:t>
    </dgm:pt>
    <dgm:pt modelId="{7B15501C-FD14-4A5E-BA85-4CA55C37C166}" type="sibTrans" cxnId="{47A6E46F-CD96-4F5E-92E8-C45563D63B5E}">
      <dgm:prSet/>
      <dgm:spPr/>
      <dgm:t>
        <a:bodyPr/>
        <a:lstStyle/>
        <a:p>
          <a:endParaRPr lang="es-CO"/>
        </a:p>
      </dgm:t>
    </dgm:pt>
    <dgm:pt modelId="{451434BD-0F75-4F31-BD10-B467721A2A1F}">
      <dgm:prSet phldrT="[Texto]"/>
      <dgm:spPr/>
      <dgm:t>
        <a:bodyPr/>
        <a:lstStyle/>
        <a:p>
          <a:pPr algn="just"/>
          <a:r>
            <a:rPr lang="es-MX"/>
            <a:t>Los afiliados que tengan pacientes con patologías de alto costo y mujeres gestantes se distribuirán aleatoriamente por patología entre las EPS receptoras en </a:t>
          </a:r>
          <a:r>
            <a:rPr lang="es-MX" b="1"/>
            <a:t>forma proporcional a su número de afiliados</a:t>
          </a:r>
          <a:r>
            <a:rPr lang="es-MX"/>
            <a:t>, incluidos los asignados con base en el numeral anterior, en el municipio..</a:t>
          </a:r>
          <a:endParaRPr lang="es-CO" dirty="0"/>
        </a:p>
      </dgm:t>
    </dgm:pt>
    <dgm:pt modelId="{84305D7E-DA82-4B42-B852-39B9B6CE4F09}" type="sibTrans" cxnId="{5A6C0A54-9C8A-4EBD-97A3-EA6B11051B78}">
      <dgm:prSet/>
      <dgm:spPr/>
      <dgm:t>
        <a:bodyPr/>
        <a:lstStyle/>
        <a:p>
          <a:endParaRPr lang="es-CO"/>
        </a:p>
      </dgm:t>
    </dgm:pt>
    <dgm:pt modelId="{43C9B04C-CC23-4BF1-AC62-790CBAEFC079}" type="parTrans" cxnId="{5A6C0A54-9C8A-4EBD-97A3-EA6B11051B78}">
      <dgm:prSet/>
      <dgm:spPr/>
      <dgm:t>
        <a:bodyPr/>
        <a:lstStyle/>
        <a:p>
          <a:endParaRPr lang="es-CO"/>
        </a:p>
      </dgm:t>
    </dgm:pt>
    <dgm:pt modelId="{B925A22F-6D0F-4930-B324-A79DC8FAF45C}">
      <dgm:prSet phldrT="[Texto]"/>
      <dgm:spPr/>
      <dgm:t>
        <a:bodyPr/>
        <a:lstStyle/>
        <a:p>
          <a:pPr algn="just"/>
          <a:r>
            <a:rPr lang="es-MX"/>
            <a:t>Los afiliados pertenecientes a grupos familiares sin pacientes con patologías de alto costo o gestantes se asignarán a cada EPS, </a:t>
          </a:r>
          <a:r>
            <a:rPr lang="es-MX" b="1"/>
            <a:t>en proporción inversa a su participación de afiliados en el municipio</a:t>
          </a:r>
          <a:r>
            <a:rPr lang="es-MX"/>
            <a:t>.</a:t>
          </a:r>
          <a:endParaRPr lang="es-CO" dirty="0"/>
        </a:p>
      </dgm:t>
    </dgm:pt>
    <dgm:pt modelId="{5A6B4819-913B-4758-8065-89F9FDEBC2DC}" type="sibTrans" cxnId="{1EB26606-9E5E-4A66-8BEE-2E63959D3D4B}">
      <dgm:prSet/>
      <dgm:spPr/>
      <dgm:t>
        <a:bodyPr/>
        <a:lstStyle/>
        <a:p>
          <a:endParaRPr lang="es-CO"/>
        </a:p>
      </dgm:t>
    </dgm:pt>
    <dgm:pt modelId="{2CCA263C-CB6C-42D6-8A60-E07920EB5730}" type="parTrans" cxnId="{1EB26606-9E5E-4A66-8BEE-2E63959D3D4B}">
      <dgm:prSet/>
      <dgm:spPr/>
      <dgm:t>
        <a:bodyPr/>
        <a:lstStyle/>
        <a:p>
          <a:endParaRPr lang="es-CO"/>
        </a:p>
      </dgm:t>
    </dgm:pt>
    <dgm:pt modelId="{C3B44791-765C-4D6F-B1F5-5808A314C403}" type="pres">
      <dgm:prSet presAssocID="{18943256-18DB-4A5F-90CE-F828827267C6}" presName="linearFlow" presStyleCnt="0">
        <dgm:presLayoutVars>
          <dgm:dir/>
          <dgm:resizeHandles val="exact"/>
        </dgm:presLayoutVars>
      </dgm:prSet>
      <dgm:spPr/>
    </dgm:pt>
    <dgm:pt modelId="{A347740F-2A07-4C6E-B674-C3E7F1629E2F}" type="pres">
      <dgm:prSet presAssocID="{6FDDD8CC-3A43-4BFE-82F8-0A05629CCE54}" presName="composite" presStyleCnt="0"/>
      <dgm:spPr/>
    </dgm:pt>
    <dgm:pt modelId="{9A32182F-030A-4981-A178-0827F02FAA7C}" type="pres">
      <dgm:prSet presAssocID="{6FDDD8CC-3A43-4BFE-82F8-0A05629CCE54}" presName="imgShp" presStyleLbl="fgImgPlace1" presStyleIdx="0" presStyleCnt="4" custLinFactX="-90242" custLinFactNeighborX="-100000" custLinFactNeighborY="-7120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signia 1 con relleno sólido"/>
        </a:ext>
      </dgm:extLst>
    </dgm:pt>
    <dgm:pt modelId="{D5C5A2BF-D2B9-4E76-974C-D4A2EE9E8544}" type="pres">
      <dgm:prSet presAssocID="{6FDDD8CC-3A43-4BFE-82F8-0A05629CCE54}" presName="txShp" presStyleLbl="node1" presStyleIdx="0" presStyleCnt="4" custScaleX="124988">
        <dgm:presLayoutVars>
          <dgm:bulletEnabled val="1"/>
        </dgm:presLayoutVars>
      </dgm:prSet>
      <dgm:spPr/>
    </dgm:pt>
    <dgm:pt modelId="{855D207F-7A47-459F-B194-4AA3894522D9}" type="pres">
      <dgm:prSet presAssocID="{A995E65C-21B6-4296-B9CD-6C96A1ECDE3B}" presName="spacing" presStyleCnt="0"/>
      <dgm:spPr/>
    </dgm:pt>
    <dgm:pt modelId="{36B5A2B5-5ECB-41B5-8746-67D3BC296E91}" type="pres">
      <dgm:prSet presAssocID="{B925A22F-6D0F-4930-B324-A79DC8FAF45C}" presName="composite" presStyleCnt="0"/>
      <dgm:spPr/>
    </dgm:pt>
    <dgm:pt modelId="{9F597CA9-EC60-41CA-91E3-1270A90F1880}" type="pres">
      <dgm:prSet presAssocID="{B925A22F-6D0F-4930-B324-A79DC8FAF45C}" presName="imgShp" presStyleLbl="fgImgPlace1" presStyleIdx="1" presStyleCnt="4" custLinFactX="-90242" custLinFactNeighborX="-100000" custLinFactNeighborY="-575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signia con relleno sólido"/>
        </a:ext>
      </dgm:extLst>
    </dgm:pt>
    <dgm:pt modelId="{6C02AB55-D8F8-4428-B0A7-636A9036764E}" type="pres">
      <dgm:prSet presAssocID="{B925A22F-6D0F-4930-B324-A79DC8FAF45C}" presName="txShp" presStyleLbl="node1" presStyleIdx="1" presStyleCnt="4" custScaleX="124988">
        <dgm:presLayoutVars>
          <dgm:bulletEnabled val="1"/>
        </dgm:presLayoutVars>
      </dgm:prSet>
      <dgm:spPr/>
    </dgm:pt>
    <dgm:pt modelId="{D6853BA5-6EB0-4737-BC6D-9B2DB0ED4DFF}" type="pres">
      <dgm:prSet presAssocID="{5A6B4819-913B-4758-8065-89F9FDEBC2DC}" presName="spacing" presStyleCnt="0"/>
      <dgm:spPr/>
    </dgm:pt>
    <dgm:pt modelId="{5BD7FC5E-3250-4976-82D6-CF6DC7A5B24A}" type="pres">
      <dgm:prSet presAssocID="{451434BD-0F75-4F31-BD10-B467721A2A1F}" presName="composite" presStyleCnt="0"/>
      <dgm:spPr/>
    </dgm:pt>
    <dgm:pt modelId="{122CF099-6CE3-422B-8D9F-059DE3D45F1A}" type="pres">
      <dgm:prSet presAssocID="{451434BD-0F75-4F31-BD10-B467721A2A1F}" presName="imgShp" presStyleLbl="fgImgPlace1" presStyleIdx="2" presStyleCnt="4" custLinFactX="-90242" custLinFactNeighborX="-100000" custLinFactNeighborY="-1011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signia 3 con relleno sólido"/>
        </a:ext>
      </dgm:extLst>
    </dgm:pt>
    <dgm:pt modelId="{2E427DB3-E407-4BF3-9E9C-60463506A827}" type="pres">
      <dgm:prSet presAssocID="{451434BD-0F75-4F31-BD10-B467721A2A1F}" presName="txShp" presStyleLbl="node1" presStyleIdx="2" presStyleCnt="4" custScaleX="124988">
        <dgm:presLayoutVars>
          <dgm:bulletEnabled val="1"/>
        </dgm:presLayoutVars>
      </dgm:prSet>
      <dgm:spPr/>
    </dgm:pt>
    <dgm:pt modelId="{8A2ED243-EDF6-45E2-8B64-25C8C2B884CF}" type="pres">
      <dgm:prSet presAssocID="{84305D7E-DA82-4B42-B852-39B9B6CE4F09}" presName="spacing" presStyleCnt="0"/>
      <dgm:spPr/>
    </dgm:pt>
    <dgm:pt modelId="{0364797B-354A-4885-A5BB-25A0C09BC54D}" type="pres">
      <dgm:prSet presAssocID="{F8E19598-9287-4B5D-AFED-F80721154DFF}" presName="composite" presStyleCnt="0"/>
      <dgm:spPr/>
    </dgm:pt>
    <dgm:pt modelId="{F896A892-C864-4156-92D1-723125565987}" type="pres">
      <dgm:prSet presAssocID="{F8E19598-9287-4B5D-AFED-F80721154DFF}" presName="imgShp" presStyleLbl="fgImgPlace1" presStyleIdx="3" presStyleCnt="4" custLinFactX="-90242" custLinFactNeighborX="-100000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signia 4 con relleno sólido"/>
        </a:ext>
      </dgm:extLst>
    </dgm:pt>
    <dgm:pt modelId="{E0ADA845-44C8-4DD4-B22D-B56CCC5AB2AE}" type="pres">
      <dgm:prSet presAssocID="{F8E19598-9287-4B5D-AFED-F80721154DFF}" presName="txShp" presStyleLbl="node1" presStyleIdx="3" presStyleCnt="4" custScaleX="125071" custScaleY="91503">
        <dgm:presLayoutVars>
          <dgm:bulletEnabled val="1"/>
        </dgm:presLayoutVars>
      </dgm:prSet>
      <dgm:spPr/>
    </dgm:pt>
  </dgm:ptLst>
  <dgm:cxnLst>
    <dgm:cxn modelId="{1EB26606-9E5E-4A66-8BEE-2E63959D3D4B}" srcId="{18943256-18DB-4A5F-90CE-F828827267C6}" destId="{B925A22F-6D0F-4930-B324-A79DC8FAF45C}" srcOrd="1" destOrd="0" parTransId="{2CCA263C-CB6C-42D6-8A60-E07920EB5730}" sibTransId="{5A6B4819-913B-4758-8065-89F9FDEBC2DC}"/>
    <dgm:cxn modelId="{22B4F344-D58F-49F3-B700-D5DB1C414BFC}" type="presOf" srcId="{18943256-18DB-4A5F-90CE-F828827267C6}" destId="{C3B44791-765C-4D6F-B1F5-5808A314C403}" srcOrd="0" destOrd="0" presId="urn:microsoft.com/office/officeart/2005/8/layout/vList3"/>
    <dgm:cxn modelId="{47A6E46F-CD96-4F5E-92E8-C45563D63B5E}" srcId="{18943256-18DB-4A5F-90CE-F828827267C6}" destId="{F8E19598-9287-4B5D-AFED-F80721154DFF}" srcOrd="3" destOrd="0" parTransId="{3E5DA687-4175-4A45-8D2C-911679C78025}" sibTransId="{7B15501C-FD14-4A5E-BA85-4CA55C37C166}"/>
    <dgm:cxn modelId="{5A6C0A54-9C8A-4EBD-97A3-EA6B11051B78}" srcId="{18943256-18DB-4A5F-90CE-F828827267C6}" destId="{451434BD-0F75-4F31-BD10-B467721A2A1F}" srcOrd="2" destOrd="0" parTransId="{43C9B04C-CC23-4BF1-AC62-790CBAEFC079}" sibTransId="{84305D7E-DA82-4B42-B852-39B9B6CE4F09}"/>
    <dgm:cxn modelId="{0D5E9C7D-925A-4136-A501-C7491CC70FF0}" type="presOf" srcId="{451434BD-0F75-4F31-BD10-B467721A2A1F}" destId="{2E427DB3-E407-4BF3-9E9C-60463506A827}" srcOrd="0" destOrd="0" presId="urn:microsoft.com/office/officeart/2005/8/layout/vList3"/>
    <dgm:cxn modelId="{9014B98E-3438-40E7-A042-C438F0713985}" type="presOf" srcId="{B925A22F-6D0F-4930-B324-A79DC8FAF45C}" destId="{6C02AB55-D8F8-4428-B0A7-636A9036764E}" srcOrd="0" destOrd="0" presId="urn:microsoft.com/office/officeart/2005/8/layout/vList3"/>
    <dgm:cxn modelId="{7FD39EC8-5EC8-4DCB-B70A-5002E84E5AB0}" srcId="{18943256-18DB-4A5F-90CE-F828827267C6}" destId="{6FDDD8CC-3A43-4BFE-82F8-0A05629CCE54}" srcOrd="0" destOrd="0" parTransId="{EDE78421-D551-446A-A0D7-04F811422BD9}" sibTransId="{A995E65C-21B6-4296-B9CD-6C96A1ECDE3B}"/>
    <dgm:cxn modelId="{DBCFD1D5-900B-4E28-8C6F-53D4D0568709}" type="presOf" srcId="{6FDDD8CC-3A43-4BFE-82F8-0A05629CCE54}" destId="{D5C5A2BF-D2B9-4E76-974C-D4A2EE9E8544}" srcOrd="0" destOrd="0" presId="urn:microsoft.com/office/officeart/2005/8/layout/vList3"/>
    <dgm:cxn modelId="{00A784EE-DFF8-4EFF-9F37-ED157C211303}" type="presOf" srcId="{F8E19598-9287-4B5D-AFED-F80721154DFF}" destId="{E0ADA845-44C8-4DD4-B22D-B56CCC5AB2AE}" srcOrd="0" destOrd="0" presId="urn:microsoft.com/office/officeart/2005/8/layout/vList3"/>
    <dgm:cxn modelId="{361BF0C7-768F-4E5C-B3D1-EEF3C35F4AF2}" type="presParOf" srcId="{C3B44791-765C-4D6F-B1F5-5808A314C403}" destId="{A347740F-2A07-4C6E-B674-C3E7F1629E2F}" srcOrd="0" destOrd="0" presId="urn:microsoft.com/office/officeart/2005/8/layout/vList3"/>
    <dgm:cxn modelId="{5B1C9CA5-5B1C-4A43-96B2-5E7FF841693D}" type="presParOf" srcId="{A347740F-2A07-4C6E-B674-C3E7F1629E2F}" destId="{9A32182F-030A-4981-A178-0827F02FAA7C}" srcOrd="0" destOrd="0" presId="urn:microsoft.com/office/officeart/2005/8/layout/vList3"/>
    <dgm:cxn modelId="{D38F3C22-5A4C-4056-A1F6-B6B4D11067F4}" type="presParOf" srcId="{A347740F-2A07-4C6E-B674-C3E7F1629E2F}" destId="{D5C5A2BF-D2B9-4E76-974C-D4A2EE9E8544}" srcOrd="1" destOrd="0" presId="urn:microsoft.com/office/officeart/2005/8/layout/vList3"/>
    <dgm:cxn modelId="{417D42A8-CC78-4A52-B2B5-DB7297587D56}" type="presParOf" srcId="{C3B44791-765C-4D6F-B1F5-5808A314C403}" destId="{855D207F-7A47-459F-B194-4AA3894522D9}" srcOrd="1" destOrd="0" presId="urn:microsoft.com/office/officeart/2005/8/layout/vList3"/>
    <dgm:cxn modelId="{914FD08B-3FFC-4E9D-8853-AB38ABCFB37D}" type="presParOf" srcId="{C3B44791-765C-4D6F-B1F5-5808A314C403}" destId="{36B5A2B5-5ECB-41B5-8746-67D3BC296E91}" srcOrd="2" destOrd="0" presId="urn:microsoft.com/office/officeart/2005/8/layout/vList3"/>
    <dgm:cxn modelId="{ACB58381-A2FD-4AC6-B717-E4A67E2D0F21}" type="presParOf" srcId="{36B5A2B5-5ECB-41B5-8746-67D3BC296E91}" destId="{9F597CA9-EC60-41CA-91E3-1270A90F1880}" srcOrd="0" destOrd="0" presId="urn:microsoft.com/office/officeart/2005/8/layout/vList3"/>
    <dgm:cxn modelId="{4CB4BE0E-FA9A-4927-A8FB-5DEF082D67B0}" type="presParOf" srcId="{36B5A2B5-5ECB-41B5-8746-67D3BC296E91}" destId="{6C02AB55-D8F8-4428-B0A7-636A9036764E}" srcOrd="1" destOrd="0" presId="urn:microsoft.com/office/officeart/2005/8/layout/vList3"/>
    <dgm:cxn modelId="{235ACE8E-6533-470D-B9B0-0FD1BEFCFDEE}" type="presParOf" srcId="{C3B44791-765C-4D6F-B1F5-5808A314C403}" destId="{D6853BA5-6EB0-4737-BC6D-9B2DB0ED4DFF}" srcOrd="3" destOrd="0" presId="urn:microsoft.com/office/officeart/2005/8/layout/vList3"/>
    <dgm:cxn modelId="{2DCA400E-32D2-43B7-8046-8B58527EC176}" type="presParOf" srcId="{C3B44791-765C-4D6F-B1F5-5808A314C403}" destId="{5BD7FC5E-3250-4976-82D6-CF6DC7A5B24A}" srcOrd="4" destOrd="0" presId="urn:microsoft.com/office/officeart/2005/8/layout/vList3"/>
    <dgm:cxn modelId="{24EC3793-0821-4C99-831A-7369783AB6C6}" type="presParOf" srcId="{5BD7FC5E-3250-4976-82D6-CF6DC7A5B24A}" destId="{122CF099-6CE3-422B-8D9F-059DE3D45F1A}" srcOrd="0" destOrd="0" presId="urn:microsoft.com/office/officeart/2005/8/layout/vList3"/>
    <dgm:cxn modelId="{B541EAA7-93B2-4A56-9AED-3DD88D1BD896}" type="presParOf" srcId="{5BD7FC5E-3250-4976-82D6-CF6DC7A5B24A}" destId="{2E427DB3-E407-4BF3-9E9C-60463506A827}" srcOrd="1" destOrd="0" presId="urn:microsoft.com/office/officeart/2005/8/layout/vList3"/>
    <dgm:cxn modelId="{EBA90086-4224-4C8E-8911-8A51CBA36FFB}" type="presParOf" srcId="{C3B44791-765C-4D6F-B1F5-5808A314C403}" destId="{8A2ED243-EDF6-45E2-8B64-25C8C2B884CF}" srcOrd="5" destOrd="0" presId="urn:microsoft.com/office/officeart/2005/8/layout/vList3"/>
    <dgm:cxn modelId="{A8040B28-212C-41D2-A6DF-C52536709014}" type="presParOf" srcId="{C3B44791-765C-4D6F-B1F5-5808A314C403}" destId="{0364797B-354A-4885-A5BB-25A0C09BC54D}" srcOrd="6" destOrd="0" presId="urn:microsoft.com/office/officeart/2005/8/layout/vList3"/>
    <dgm:cxn modelId="{6F201E55-39D2-43F1-8499-F02FAF2AAAB6}" type="presParOf" srcId="{0364797B-354A-4885-A5BB-25A0C09BC54D}" destId="{F896A892-C864-4156-92D1-723125565987}" srcOrd="0" destOrd="0" presId="urn:microsoft.com/office/officeart/2005/8/layout/vList3"/>
    <dgm:cxn modelId="{AC096CC9-942A-4555-A523-EDE474930A13}" type="presParOf" srcId="{0364797B-354A-4885-A5BB-25A0C09BC54D}" destId="{E0ADA845-44C8-4DD4-B22D-B56CCC5AB2A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F16910-02D5-48F9-BB6D-3501AAD2F08E}" type="doc">
      <dgm:prSet loTypeId="urn:microsoft.com/office/officeart/2005/8/layout/hProcess9" loCatId="process" qsTypeId="urn:microsoft.com/office/officeart/2005/8/quickstyle/simple1" qsCatId="simple" csTypeId="urn:microsoft.com/office/officeart/2005/8/colors/accent1_4" csCatId="accent1" phldr="1"/>
      <dgm:spPr/>
    </dgm:pt>
    <dgm:pt modelId="{4C4D0923-DBAD-4E30-AC9B-6B5E6987CF26}">
      <dgm:prSet phldrT="[Texto]"/>
      <dgm:spPr/>
      <dgm:t>
        <a:bodyPr/>
        <a:lstStyle/>
        <a:p>
          <a:r>
            <a:rPr lang="es-CO" dirty="0"/>
            <a:t>Expedición 25/02/2026</a:t>
          </a:r>
        </a:p>
      </dgm:t>
    </dgm:pt>
    <dgm:pt modelId="{B8D39BE5-66FD-48D7-ADB3-60846F6D497E}" type="parTrans" cxnId="{CA92F005-01B8-493C-BE7B-D239FC4B92FB}">
      <dgm:prSet/>
      <dgm:spPr/>
      <dgm:t>
        <a:bodyPr/>
        <a:lstStyle/>
        <a:p>
          <a:endParaRPr lang="es-CO"/>
        </a:p>
      </dgm:t>
    </dgm:pt>
    <dgm:pt modelId="{68BCBA92-8A2F-44DC-A64F-6DC685EAEF8E}" type="sibTrans" cxnId="{CA92F005-01B8-493C-BE7B-D239FC4B92FB}">
      <dgm:prSet/>
      <dgm:spPr/>
      <dgm:t>
        <a:bodyPr/>
        <a:lstStyle/>
        <a:p>
          <a:endParaRPr lang="es-CO"/>
        </a:p>
      </dgm:t>
    </dgm:pt>
    <dgm:pt modelId="{0DC2E660-1812-4836-BB60-B97F76AEC98A}">
      <dgm:prSet phldrT="[Texto]"/>
      <dgm:spPr/>
      <dgm:t>
        <a:bodyPr/>
        <a:lstStyle/>
        <a:p>
          <a:r>
            <a:rPr lang="es-CO" dirty="0"/>
            <a:t>Autorización ámbito territorial por SNS*</a:t>
          </a:r>
        </a:p>
        <a:p>
          <a:r>
            <a:rPr lang="es-CO" dirty="0"/>
            <a:t>25/05/2026</a:t>
          </a:r>
        </a:p>
      </dgm:t>
    </dgm:pt>
    <dgm:pt modelId="{A9131301-23DF-462B-8FB2-27500B2E2366}" type="parTrans" cxnId="{996CA6BF-4F4E-4249-81E9-58B418F2D722}">
      <dgm:prSet/>
      <dgm:spPr/>
      <dgm:t>
        <a:bodyPr/>
        <a:lstStyle/>
        <a:p>
          <a:endParaRPr lang="es-CO"/>
        </a:p>
      </dgm:t>
    </dgm:pt>
    <dgm:pt modelId="{6B196328-E483-40A2-BF3C-7C04A9C066A9}" type="sibTrans" cxnId="{996CA6BF-4F4E-4249-81E9-58B418F2D722}">
      <dgm:prSet/>
      <dgm:spPr/>
      <dgm:t>
        <a:bodyPr/>
        <a:lstStyle/>
        <a:p>
          <a:endParaRPr lang="es-CO"/>
        </a:p>
      </dgm:t>
    </dgm:pt>
    <dgm:pt modelId="{B4B9C5B6-FAB1-4970-8888-1CEF13358915}">
      <dgm:prSet phldrT="[Texto]"/>
      <dgm:spPr/>
      <dgm:t>
        <a:bodyPr/>
        <a:lstStyle/>
        <a:p>
          <a:r>
            <a:rPr lang="es-CO" dirty="0"/>
            <a:t>Asignación población MSPS y ADRES**</a:t>
          </a:r>
        </a:p>
        <a:p>
          <a:r>
            <a:rPr lang="es-CO" dirty="0"/>
            <a:t>30/05/2026</a:t>
          </a:r>
        </a:p>
      </dgm:t>
    </dgm:pt>
    <dgm:pt modelId="{B8C6BDD7-9826-4595-8673-901E91284FC3}" type="parTrans" cxnId="{520AD63A-2BC7-48BE-AC3D-F717301442C5}">
      <dgm:prSet/>
      <dgm:spPr/>
      <dgm:t>
        <a:bodyPr/>
        <a:lstStyle/>
        <a:p>
          <a:endParaRPr lang="es-CO"/>
        </a:p>
      </dgm:t>
    </dgm:pt>
    <dgm:pt modelId="{4D5E396E-4F1F-4928-9714-51B3DF0F243F}" type="sibTrans" cxnId="{520AD63A-2BC7-48BE-AC3D-F717301442C5}">
      <dgm:prSet/>
      <dgm:spPr/>
      <dgm:t>
        <a:bodyPr/>
        <a:lstStyle/>
        <a:p>
          <a:endParaRPr lang="es-CO"/>
        </a:p>
      </dgm:t>
    </dgm:pt>
    <dgm:pt modelId="{1129ADBE-733A-4913-9BD7-C2E4058F1EE7}">
      <dgm:prSet phldrT="[Texto]"/>
      <dgm:spPr/>
      <dgm:t>
        <a:bodyPr/>
        <a:lstStyle/>
        <a:p>
          <a:r>
            <a:rPr lang="es-CO" dirty="0"/>
            <a:t>Solicitud retiro EPS municipios***</a:t>
          </a:r>
        </a:p>
        <a:p>
          <a:r>
            <a:rPr lang="es-CO" dirty="0"/>
            <a:t>25/05/2027</a:t>
          </a:r>
        </a:p>
      </dgm:t>
    </dgm:pt>
    <dgm:pt modelId="{BEF87411-F149-4EEB-B869-75E2633573FF}" type="parTrans" cxnId="{06AB1E36-0799-4C5C-9EF3-41526AD92F95}">
      <dgm:prSet/>
      <dgm:spPr/>
      <dgm:t>
        <a:bodyPr/>
        <a:lstStyle/>
        <a:p>
          <a:endParaRPr lang="es-CO"/>
        </a:p>
      </dgm:t>
    </dgm:pt>
    <dgm:pt modelId="{8823AB90-8F2B-4D5A-A862-8F177D691005}" type="sibTrans" cxnId="{06AB1E36-0799-4C5C-9EF3-41526AD92F95}">
      <dgm:prSet/>
      <dgm:spPr/>
      <dgm:t>
        <a:bodyPr/>
        <a:lstStyle/>
        <a:p>
          <a:endParaRPr lang="es-CO"/>
        </a:p>
      </dgm:t>
    </dgm:pt>
    <dgm:pt modelId="{F23CA75E-0010-4BB8-892B-749E232879EE}">
      <dgm:prSet phldrT="[Texto]"/>
      <dgm:spPr/>
      <dgm:t>
        <a:bodyPr/>
        <a:lstStyle/>
        <a:p>
          <a:r>
            <a:rPr lang="es-CO" dirty="0"/>
            <a:t>Derecho de traslado afiliados (60 días después asignación)</a:t>
          </a:r>
        </a:p>
      </dgm:t>
    </dgm:pt>
    <dgm:pt modelId="{75A8C739-1F1E-4A3B-BE28-C46CC43B1CFB}" type="parTrans" cxnId="{35AB1E38-3F65-4DA6-ABD3-216DE4EEDBFE}">
      <dgm:prSet/>
      <dgm:spPr/>
      <dgm:t>
        <a:bodyPr/>
        <a:lstStyle/>
        <a:p>
          <a:endParaRPr lang="es-CO"/>
        </a:p>
      </dgm:t>
    </dgm:pt>
    <dgm:pt modelId="{7D6A0C6D-B1D1-49F7-8932-2AFED236D73B}" type="sibTrans" cxnId="{35AB1E38-3F65-4DA6-ABD3-216DE4EEDBFE}">
      <dgm:prSet/>
      <dgm:spPr/>
      <dgm:t>
        <a:bodyPr/>
        <a:lstStyle/>
        <a:p>
          <a:endParaRPr lang="es-CO"/>
        </a:p>
      </dgm:t>
    </dgm:pt>
    <dgm:pt modelId="{098B7CB6-A26F-4E66-89F4-6732A1B947BB}">
      <dgm:prSet phldrT="[Texto]"/>
      <dgm:spPr/>
      <dgm:t>
        <a:bodyPr/>
        <a:lstStyle/>
        <a:p>
          <a:r>
            <a:rPr lang="es-CO" dirty="0"/>
            <a:t>Afiliación efectiva</a:t>
          </a:r>
        </a:p>
        <a:p>
          <a:r>
            <a:rPr lang="es-CO" dirty="0"/>
            <a:t>01/06/2026</a:t>
          </a:r>
        </a:p>
      </dgm:t>
    </dgm:pt>
    <dgm:pt modelId="{F3B8DED6-2220-4A3A-9571-4B7B63A4E9EA}" type="parTrans" cxnId="{4E05E8D4-2DBB-4990-B42E-DE444886B08B}">
      <dgm:prSet/>
      <dgm:spPr/>
      <dgm:t>
        <a:bodyPr/>
        <a:lstStyle/>
        <a:p>
          <a:endParaRPr lang="es-CO"/>
        </a:p>
      </dgm:t>
    </dgm:pt>
    <dgm:pt modelId="{DC65EC88-D747-400A-B937-6B2B4203CD95}" type="sibTrans" cxnId="{4E05E8D4-2DBB-4990-B42E-DE444886B08B}">
      <dgm:prSet/>
      <dgm:spPr/>
      <dgm:t>
        <a:bodyPr/>
        <a:lstStyle/>
        <a:p>
          <a:endParaRPr lang="es-CO"/>
        </a:p>
      </dgm:t>
    </dgm:pt>
    <dgm:pt modelId="{31DE67F1-4E49-4154-B04E-4401EF51F25C}" type="pres">
      <dgm:prSet presAssocID="{1EF16910-02D5-48F9-BB6D-3501AAD2F08E}" presName="CompostProcess" presStyleCnt="0">
        <dgm:presLayoutVars>
          <dgm:dir/>
          <dgm:resizeHandles val="exact"/>
        </dgm:presLayoutVars>
      </dgm:prSet>
      <dgm:spPr/>
    </dgm:pt>
    <dgm:pt modelId="{A6D66A25-EC4A-49FC-A56B-78B5D68CBB1A}" type="pres">
      <dgm:prSet presAssocID="{1EF16910-02D5-48F9-BB6D-3501AAD2F08E}" presName="arrow" presStyleLbl="bgShp" presStyleIdx="0" presStyleCnt="1"/>
      <dgm:spPr/>
    </dgm:pt>
    <dgm:pt modelId="{AB8436BB-53D1-4286-97E1-AE5615FBED94}" type="pres">
      <dgm:prSet presAssocID="{1EF16910-02D5-48F9-BB6D-3501AAD2F08E}" presName="linearProcess" presStyleCnt="0"/>
      <dgm:spPr/>
    </dgm:pt>
    <dgm:pt modelId="{ACE07A36-5648-48C9-8721-092A54F33B1D}" type="pres">
      <dgm:prSet presAssocID="{4C4D0923-DBAD-4E30-AC9B-6B5E6987CF26}" presName="textNode" presStyleLbl="node1" presStyleIdx="0" presStyleCnt="6">
        <dgm:presLayoutVars>
          <dgm:bulletEnabled val="1"/>
        </dgm:presLayoutVars>
      </dgm:prSet>
      <dgm:spPr/>
    </dgm:pt>
    <dgm:pt modelId="{EEBE5588-C7B6-4B71-8F8C-6CF0A35DA30B}" type="pres">
      <dgm:prSet presAssocID="{68BCBA92-8A2F-44DC-A64F-6DC685EAEF8E}" presName="sibTrans" presStyleCnt="0"/>
      <dgm:spPr/>
    </dgm:pt>
    <dgm:pt modelId="{83B4BDFD-A68C-4DBD-98E4-04A4CEC56908}" type="pres">
      <dgm:prSet presAssocID="{0DC2E660-1812-4836-BB60-B97F76AEC98A}" presName="textNode" presStyleLbl="node1" presStyleIdx="1" presStyleCnt="6">
        <dgm:presLayoutVars>
          <dgm:bulletEnabled val="1"/>
        </dgm:presLayoutVars>
      </dgm:prSet>
      <dgm:spPr/>
    </dgm:pt>
    <dgm:pt modelId="{6623E9FF-F94E-46A5-AEC2-0322B5C38FE4}" type="pres">
      <dgm:prSet presAssocID="{6B196328-E483-40A2-BF3C-7C04A9C066A9}" presName="sibTrans" presStyleCnt="0"/>
      <dgm:spPr/>
    </dgm:pt>
    <dgm:pt modelId="{F99784C8-9F15-4615-A44C-DE88C0A55A4B}" type="pres">
      <dgm:prSet presAssocID="{B4B9C5B6-FAB1-4970-8888-1CEF13358915}" presName="textNode" presStyleLbl="node1" presStyleIdx="2" presStyleCnt="6">
        <dgm:presLayoutVars>
          <dgm:bulletEnabled val="1"/>
        </dgm:presLayoutVars>
      </dgm:prSet>
      <dgm:spPr/>
    </dgm:pt>
    <dgm:pt modelId="{DADCE657-B926-48EB-9DE8-0429B933B042}" type="pres">
      <dgm:prSet presAssocID="{4D5E396E-4F1F-4928-9714-51B3DF0F243F}" presName="sibTrans" presStyleCnt="0"/>
      <dgm:spPr/>
    </dgm:pt>
    <dgm:pt modelId="{79D50628-E7AB-4C5A-896F-88B716032F98}" type="pres">
      <dgm:prSet presAssocID="{098B7CB6-A26F-4E66-89F4-6732A1B947BB}" presName="textNode" presStyleLbl="node1" presStyleIdx="3" presStyleCnt="6">
        <dgm:presLayoutVars>
          <dgm:bulletEnabled val="1"/>
        </dgm:presLayoutVars>
      </dgm:prSet>
      <dgm:spPr/>
    </dgm:pt>
    <dgm:pt modelId="{2663A1F5-150B-412F-87FF-AC355E9177A8}" type="pres">
      <dgm:prSet presAssocID="{DC65EC88-D747-400A-B937-6B2B4203CD95}" presName="sibTrans" presStyleCnt="0"/>
      <dgm:spPr/>
    </dgm:pt>
    <dgm:pt modelId="{E966F5D5-E798-4201-B8A1-72B106D9A50D}" type="pres">
      <dgm:prSet presAssocID="{1129ADBE-733A-4913-9BD7-C2E4058F1EE7}" presName="textNode" presStyleLbl="node1" presStyleIdx="4" presStyleCnt="6">
        <dgm:presLayoutVars>
          <dgm:bulletEnabled val="1"/>
        </dgm:presLayoutVars>
      </dgm:prSet>
      <dgm:spPr/>
    </dgm:pt>
    <dgm:pt modelId="{89FB8E5B-E680-4A9D-B67E-740AEBF03E98}" type="pres">
      <dgm:prSet presAssocID="{8823AB90-8F2B-4D5A-A862-8F177D691005}" presName="sibTrans" presStyleCnt="0"/>
      <dgm:spPr/>
    </dgm:pt>
    <dgm:pt modelId="{530E2060-3171-4E45-98D1-384C36AFF438}" type="pres">
      <dgm:prSet presAssocID="{F23CA75E-0010-4BB8-892B-749E232879EE}" presName="textNode" presStyleLbl="node1" presStyleIdx="5" presStyleCnt="6">
        <dgm:presLayoutVars>
          <dgm:bulletEnabled val="1"/>
        </dgm:presLayoutVars>
      </dgm:prSet>
      <dgm:spPr/>
    </dgm:pt>
  </dgm:ptLst>
  <dgm:cxnLst>
    <dgm:cxn modelId="{CA92F005-01B8-493C-BE7B-D239FC4B92FB}" srcId="{1EF16910-02D5-48F9-BB6D-3501AAD2F08E}" destId="{4C4D0923-DBAD-4E30-AC9B-6B5E6987CF26}" srcOrd="0" destOrd="0" parTransId="{B8D39BE5-66FD-48D7-ADB3-60846F6D497E}" sibTransId="{68BCBA92-8A2F-44DC-A64F-6DC685EAEF8E}"/>
    <dgm:cxn modelId="{1D79E31F-A842-4F7E-BDBE-42D7742C1368}" type="presOf" srcId="{0DC2E660-1812-4836-BB60-B97F76AEC98A}" destId="{83B4BDFD-A68C-4DBD-98E4-04A4CEC56908}" srcOrd="0" destOrd="0" presId="urn:microsoft.com/office/officeart/2005/8/layout/hProcess9"/>
    <dgm:cxn modelId="{7C3F4333-976F-45CE-8687-3EEA5C23FD5C}" type="presOf" srcId="{098B7CB6-A26F-4E66-89F4-6732A1B947BB}" destId="{79D50628-E7AB-4C5A-896F-88B716032F98}" srcOrd="0" destOrd="0" presId="urn:microsoft.com/office/officeart/2005/8/layout/hProcess9"/>
    <dgm:cxn modelId="{06AB1E36-0799-4C5C-9EF3-41526AD92F95}" srcId="{1EF16910-02D5-48F9-BB6D-3501AAD2F08E}" destId="{1129ADBE-733A-4913-9BD7-C2E4058F1EE7}" srcOrd="4" destOrd="0" parTransId="{BEF87411-F149-4EEB-B869-75E2633573FF}" sibTransId="{8823AB90-8F2B-4D5A-A862-8F177D691005}"/>
    <dgm:cxn modelId="{35AB1E38-3F65-4DA6-ABD3-216DE4EEDBFE}" srcId="{1EF16910-02D5-48F9-BB6D-3501AAD2F08E}" destId="{F23CA75E-0010-4BB8-892B-749E232879EE}" srcOrd="5" destOrd="0" parTransId="{75A8C739-1F1E-4A3B-BE28-C46CC43B1CFB}" sibTransId="{7D6A0C6D-B1D1-49F7-8932-2AFED236D73B}"/>
    <dgm:cxn modelId="{520AD63A-2BC7-48BE-AC3D-F717301442C5}" srcId="{1EF16910-02D5-48F9-BB6D-3501AAD2F08E}" destId="{B4B9C5B6-FAB1-4970-8888-1CEF13358915}" srcOrd="2" destOrd="0" parTransId="{B8C6BDD7-9826-4595-8673-901E91284FC3}" sibTransId="{4D5E396E-4F1F-4928-9714-51B3DF0F243F}"/>
    <dgm:cxn modelId="{47CD1D62-8947-4248-B0C0-F8B930DA51A7}" type="presOf" srcId="{4C4D0923-DBAD-4E30-AC9B-6B5E6987CF26}" destId="{ACE07A36-5648-48C9-8721-092A54F33B1D}" srcOrd="0" destOrd="0" presId="urn:microsoft.com/office/officeart/2005/8/layout/hProcess9"/>
    <dgm:cxn modelId="{D19A8647-D6B8-4E72-8D98-C3593DE688D7}" type="presOf" srcId="{B4B9C5B6-FAB1-4970-8888-1CEF13358915}" destId="{F99784C8-9F15-4615-A44C-DE88C0A55A4B}" srcOrd="0" destOrd="0" presId="urn:microsoft.com/office/officeart/2005/8/layout/hProcess9"/>
    <dgm:cxn modelId="{05067369-10B3-4D3C-9331-B5DF0DA2627D}" type="presOf" srcId="{1129ADBE-733A-4913-9BD7-C2E4058F1EE7}" destId="{E966F5D5-E798-4201-B8A1-72B106D9A50D}" srcOrd="0" destOrd="0" presId="urn:microsoft.com/office/officeart/2005/8/layout/hProcess9"/>
    <dgm:cxn modelId="{352A429D-06DD-4DC0-B4C8-047EB89A8584}" type="presOf" srcId="{1EF16910-02D5-48F9-BB6D-3501AAD2F08E}" destId="{31DE67F1-4E49-4154-B04E-4401EF51F25C}" srcOrd="0" destOrd="0" presId="urn:microsoft.com/office/officeart/2005/8/layout/hProcess9"/>
    <dgm:cxn modelId="{996CA6BF-4F4E-4249-81E9-58B418F2D722}" srcId="{1EF16910-02D5-48F9-BB6D-3501AAD2F08E}" destId="{0DC2E660-1812-4836-BB60-B97F76AEC98A}" srcOrd="1" destOrd="0" parTransId="{A9131301-23DF-462B-8FB2-27500B2E2366}" sibTransId="{6B196328-E483-40A2-BF3C-7C04A9C066A9}"/>
    <dgm:cxn modelId="{FB7CA0CA-2652-4ABC-9903-DF8928E1B87E}" type="presOf" srcId="{F23CA75E-0010-4BB8-892B-749E232879EE}" destId="{530E2060-3171-4E45-98D1-384C36AFF438}" srcOrd="0" destOrd="0" presId="urn:microsoft.com/office/officeart/2005/8/layout/hProcess9"/>
    <dgm:cxn modelId="{4E05E8D4-2DBB-4990-B42E-DE444886B08B}" srcId="{1EF16910-02D5-48F9-BB6D-3501AAD2F08E}" destId="{098B7CB6-A26F-4E66-89F4-6732A1B947BB}" srcOrd="3" destOrd="0" parTransId="{F3B8DED6-2220-4A3A-9571-4B7B63A4E9EA}" sibTransId="{DC65EC88-D747-400A-B937-6B2B4203CD95}"/>
    <dgm:cxn modelId="{B00E6300-C4AD-4BCE-9B69-FD659D743D00}" type="presParOf" srcId="{31DE67F1-4E49-4154-B04E-4401EF51F25C}" destId="{A6D66A25-EC4A-49FC-A56B-78B5D68CBB1A}" srcOrd="0" destOrd="0" presId="urn:microsoft.com/office/officeart/2005/8/layout/hProcess9"/>
    <dgm:cxn modelId="{CA0958FF-7C7E-446A-BC10-9EBA4ADC9BC9}" type="presParOf" srcId="{31DE67F1-4E49-4154-B04E-4401EF51F25C}" destId="{AB8436BB-53D1-4286-97E1-AE5615FBED94}" srcOrd="1" destOrd="0" presId="urn:microsoft.com/office/officeart/2005/8/layout/hProcess9"/>
    <dgm:cxn modelId="{81BDBBC8-B147-4CBA-8569-0E7E6BF87CF9}" type="presParOf" srcId="{AB8436BB-53D1-4286-97E1-AE5615FBED94}" destId="{ACE07A36-5648-48C9-8721-092A54F33B1D}" srcOrd="0" destOrd="0" presId="urn:microsoft.com/office/officeart/2005/8/layout/hProcess9"/>
    <dgm:cxn modelId="{55A1EBAB-8B0A-48E9-86A8-F38268266AC7}" type="presParOf" srcId="{AB8436BB-53D1-4286-97E1-AE5615FBED94}" destId="{EEBE5588-C7B6-4B71-8F8C-6CF0A35DA30B}" srcOrd="1" destOrd="0" presId="urn:microsoft.com/office/officeart/2005/8/layout/hProcess9"/>
    <dgm:cxn modelId="{BF240DB1-CAFE-4D8D-BD6E-70F07D5C36ED}" type="presParOf" srcId="{AB8436BB-53D1-4286-97E1-AE5615FBED94}" destId="{83B4BDFD-A68C-4DBD-98E4-04A4CEC56908}" srcOrd="2" destOrd="0" presId="urn:microsoft.com/office/officeart/2005/8/layout/hProcess9"/>
    <dgm:cxn modelId="{B6D9A7D0-0120-4A63-A7A8-416915C14AC4}" type="presParOf" srcId="{AB8436BB-53D1-4286-97E1-AE5615FBED94}" destId="{6623E9FF-F94E-46A5-AEC2-0322B5C38FE4}" srcOrd="3" destOrd="0" presId="urn:microsoft.com/office/officeart/2005/8/layout/hProcess9"/>
    <dgm:cxn modelId="{8C7265EB-7170-4074-A2D4-FB26058058AE}" type="presParOf" srcId="{AB8436BB-53D1-4286-97E1-AE5615FBED94}" destId="{F99784C8-9F15-4615-A44C-DE88C0A55A4B}" srcOrd="4" destOrd="0" presId="urn:microsoft.com/office/officeart/2005/8/layout/hProcess9"/>
    <dgm:cxn modelId="{C3DD5C86-AAF6-4E57-B5B4-2C0EFD2156B3}" type="presParOf" srcId="{AB8436BB-53D1-4286-97E1-AE5615FBED94}" destId="{DADCE657-B926-48EB-9DE8-0429B933B042}" srcOrd="5" destOrd="0" presId="urn:microsoft.com/office/officeart/2005/8/layout/hProcess9"/>
    <dgm:cxn modelId="{5ADE71C0-46B0-43B3-9477-94D444B81055}" type="presParOf" srcId="{AB8436BB-53D1-4286-97E1-AE5615FBED94}" destId="{79D50628-E7AB-4C5A-896F-88B716032F98}" srcOrd="6" destOrd="0" presId="urn:microsoft.com/office/officeart/2005/8/layout/hProcess9"/>
    <dgm:cxn modelId="{2E6620A7-9655-4058-908E-2A5143976972}" type="presParOf" srcId="{AB8436BB-53D1-4286-97E1-AE5615FBED94}" destId="{2663A1F5-150B-412F-87FF-AC355E9177A8}" srcOrd="7" destOrd="0" presId="urn:microsoft.com/office/officeart/2005/8/layout/hProcess9"/>
    <dgm:cxn modelId="{47512632-0EDC-4CA3-8794-1005389DEAE2}" type="presParOf" srcId="{AB8436BB-53D1-4286-97E1-AE5615FBED94}" destId="{E966F5D5-E798-4201-B8A1-72B106D9A50D}" srcOrd="8" destOrd="0" presId="urn:microsoft.com/office/officeart/2005/8/layout/hProcess9"/>
    <dgm:cxn modelId="{1B332774-09B9-4E78-8658-6268C6E08BCF}" type="presParOf" srcId="{AB8436BB-53D1-4286-97E1-AE5615FBED94}" destId="{89FB8E5B-E680-4A9D-B67E-740AEBF03E98}" srcOrd="9" destOrd="0" presId="urn:microsoft.com/office/officeart/2005/8/layout/hProcess9"/>
    <dgm:cxn modelId="{2C0C0BB9-4A79-4D77-A6A3-29F32AA4F94E}" type="presParOf" srcId="{AB8436BB-53D1-4286-97E1-AE5615FBED94}" destId="{530E2060-3171-4E45-98D1-384C36AFF438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8943256-18DB-4A5F-90CE-F828827267C6}" type="doc">
      <dgm:prSet loTypeId="urn:microsoft.com/office/officeart/2005/8/layout/vList3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s-CO"/>
        </a:p>
      </dgm:t>
    </dgm:pt>
    <dgm:pt modelId="{6FDDD8CC-3A43-4BFE-82F8-0A05629CCE54}">
      <dgm:prSet phldrT="[Texto]" custT="1"/>
      <dgm:spPr/>
      <dgm:t>
        <a:bodyPr/>
        <a:lstStyle/>
        <a:p>
          <a:pPr algn="just"/>
          <a:r>
            <a:rPr lang="es-MX" sz="2000" b="0" dirty="0"/>
            <a:t>DANE vs BDUA. Anexo técnico en su capitulo 7 de metodologías hace alusión a bases DANE para clasificaciones de municipios y departamentos y población general</a:t>
          </a:r>
          <a:endParaRPr lang="es-CO" sz="2000" b="0" dirty="0"/>
        </a:p>
      </dgm:t>
    </dgm:pt>
    <dgm:pt modelId="{EDE78421-D551-446A-A0D7-04F811422BD9}" type="parTrans" cxnId="{7FD39EC8-5EC8-4DCB-B70A-5002E84E5AB0}">
      <dgm:prSet/>
      <dgm:spPr/>
      <dgm:t>
        <a:bodyPr/>
        <a:lstStyle/>
        <a:p>
          <a:endParaRPr lang="es-CO" sz="1600"/>
        </a:p>
      </dgm:t>
    </dgm:pt>
    <dgm:pt modelId="{A995E65C-21B6-4296-B9CD-6C96A1ECDE3B}" type="sibTrans" cxnId="{7FD39EC8-5EC8-4DCB-B70A-5002E84E5AB0}">
      <dgm:prSet/>
      <dgm:spPr/>
      <dgm:t>
        <a:bodyPr/>
        <a:lstStyle/>
        <a:p>
          <a:endParaRPr lang="es-CO" sz="1600"/>
        </a:p>
      </dgm:t>
    </dgm:pt>
    <dgm:pt modelId="{F8E19598-9287-4B5D-AFED-F80721154DFF}">
      <dgm:prSet phldrT="[Texto]" custT="1"/>
      <dgm:spPr/>
      <dgm:t>
        <a:bodyPr/>
        <a:lstStyle/>
        <a:p>
          <a:pPr algn="just"/>
          <a:r>
            <a:rPr lang="es-CO" sz="2000" dirty="0">
              <a:solidFill>
                <a:schemeClr val="bg1"/>
              </a:solidFill>
            </a:rPr>
            <a:t>Población de regímenes especiales no tiene código </a:t>
          </a:r>
          <a:r>
            <a:rPr lang="es-CO" sz="2000" dirty="0" err="1">
              <a:solidFill>
                <a:schemeClr val="bg1"/>
              </a:solidFill>
            </a:rPr>
            <a:t>Divipola</a:t>
          </a:r>
          <a:r>
            <a:rPr lang="es-CO" sz="2000" dirty="0">
              <a:solidFill>
                <a:schemeClr val="bg1"/>
              </a:solidFill>
            </a:rPr>
            <a:t> en base BDUA  </a:t>
          </a:r>
        </a:p>
      </dgm:t>
    </dgm:pt>
    <dgm:pt modelId="{3E5DA687-4175-4A45-8D2C-911679C78025}" type="parTrans" cxnId="{47A6E46F-CD96-4F5E-92E8-C45563D63B5E}">
      <dgm:prSet/>
      <dgm:spPr/>
      <dgm:t>
        <a:bodyPr/>
        <a:lstStyle/>
        <a:p>
          <a:endParaRPr lang="es-CO" sz="1600"/>
        </a:p>
      </dgm:t>
    </dgm:pt>
    <dgm:pt modelId="{7B15501C-FD14-4A5E-BA85-4CA55C37C166}" type="sibTrans" cxnId="{47A6E46F-CD96-4F5E-92E8-C45563D63B5E}">
      <dgm:prSet/>
      <dgm:spPr/>
      <dgm:t>
        <a:bodyPr/>
        <a:lstStyle/>
        <a:p>
          <a:endParaRPr lang="es-CO" sz="1600"/>
        </a:p>
      </dgm:t>
    </dgm:pt>
    <dgm:pt modelId="{451434BD-0F75-4F31-BD10-B467721A2A1F}">
      <dgm:prSet phldrT="[Texto]" custT="1"/>
      <dgm:spPr/>
      <dgm:t>
        <a:bodyPr/>
        <a:lstStyle/>
        <a:p>
          <a:pPr algn="just"/>
          <a:r>
            <a:rPr lang="es-MX" sz="2000" dirty="0"/>
            <a:t>Población indígena se encuentra dentro de población DANE; no se excluye.  </a:t>
          </a:r>
          <a:endParaRPr lang="es-CO" sz="2000" dirty="0"/>
        </a:p>
      </dgm:t>
    </dgm:pt>
    <dgm:pt modelId="{84305D7E-DA82-4B42-B852-39B9B6CE4F09}" type="sibTrans" cxnId="{5A6C0A54-9C8A-4EBD-97A3-EA6B11051B78}">
      <dgm:prSet/>
      <dgm:spPr/>
      <dgm:t>
        <a:bodyPr/>
        <a:lstStyle/>
        <a:p>
          <a:endParaRPr lang="es-CO" sz="1600"/>
        </a:p>
      </dgm:t>
    </dgm:pt>
    <dgm:pt modelId="{43C9B04C-CC23-4BF1-AC62-790CBAEFC079}" type="parTrans" cxnId="{5A6C0A54-9C8A-4EBD-97A3-EA6B11051B78}">
      <dgm:prSet/>
      <dgm:spPr/>
      <dgm:t>
        <a:bodyPr/>
        <a:lstStyle/>
        <a:p>
          <a:endParaRPr lang="es-CO" sz="1600"/>
        </a:p>
      </dgm:t>
    </dgm:pt>
    <dgm:pt modelId="{B925A22F-6D0F-4930-B324-A79DC8FAF45C}">
      <dgm:prSet phldrT="[Texto]" custT="1"/>
      <dgm:spPr/>
      <dgm:t>
        <a:bodyPr/>
        <a:lstStyle/>
        <a:p>
          <a:pPr algn="just"/>
          <a:r>
            <a:rPr lang="es-MX" sz="2000" dirty="0"/>
            <a:t>Se excluye población en condición de portabilidad, exceptuando emigración temporal </a:t>
          </a:r>
          <a:endParaRPr lang="es-CO" sz="2000" dirty="0"/>
        </a:p>
      </dgm:t>
    </dgm:pt>
    <dgm:pt modelId="{5A6B4819-913B-4758-8065-89F9FDEBC2DC}" type="sibTrans" cxnId="{1EB26606-9E5E-4A66-8BEE-2E63959D3D4B}">
      <dgm:prSet/>
      <dgm:spPr/>
      <dgm:t>
        <a:bodyPr/>
        <a:lstStyle/>
        <a:p>
          <a:endParaRPr lang="es-CO" sz="1600"/>
        </a:p>
      </dgm:t>
    </dgm:pt>
    <dgm:pt modelId="{2CCA263C-CB6C-42D6-8A60-E07920EB5730}" type="parTrans" cxnId="{1EB26606-9E5E-4A66-8BEE-2E63959D3D4B}">
      <dgm:prSet/>
      <dgm:spPr/>
      <dgm:t>
        <a:bodyPr/>
        <a:lstStyle/>
        <a:p>
          <a:endParaRPr lang="es-CO" sz="1600"/>
        </a:p>
      </dgm:t>
    </dgm:pt>
    <dgm:pt modelId="{C3B44791-765C-4D6F-B1F5-5808A314C403}" type="pres">
      <dgm:prSet presAssocID="{18943256-18DB-4A5F-90CE-F828827267C6}" presName="linearFlow" presStyleCnt="0">
        <dgm:presLayoutVars>
          <dgm:dir/>
          <dgm:resizeHandles val="exact"/>
        </dgm:presLayoutVars>
      </dgm:prSet>
      <dgm:spPr/>
    </dgm:pt>
    <dgm:pt modelId="{A347740F-2A07-4C6E-B674-C3E7F1629E2F}" type="pres">
      <dgm:prSet presAssocID="{6FDDD8CC-3A43-4BFE-82F8-0A05629CCE54}" presName="composite" presStyleCnt="0"/>
      <dgm:spPr/>
    </dgm:pt>
    <dgm:pt modelId="{9A32182F-030A-4981-A178-0827F02FAA7C}" type="pres">
      <dgm:prSet presAssocID="{6FDDD8CC-3A43-4BFE-82F8-0A05629CCE54}" presName="imgShp" presStyleLbl="fgImgPlace1" presStyleIdx="0" presStyleCnt="4" custLinFactX="-90242" custLinFactNeighborX="-100000" custLinFactNeighborY="-7120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signia 1 con relleno sólido"/>
        </a:ext>
      </dgm:extLst>
    </dgm:pt>
    <dgm:pt modelId="{D5C5A2BF-D2B9-4E76-974C-D4A2EE9E8544}" type="pres">
      <dgm:prSet presAssocID="{6FDDD8CC-3A43-4BFE-82F8-0A05629CCE54}" presName="txShp" presStyleLbl="node1" presStyleIdx="0" presStyleCnt="4" custScaleX="124988">
        <dgm:presLayoutVars>
          <dgm:bulletEnabled val="1"/>
        </dgm:presLayoutVars>
      </dgm:prSet>
      <dgm:spPr/>
    </dgm:pt>
    <dgm:pt modelId="{855D207F-7A47-459F-B194-4AA3894522D9}" type="pres">
      <dgm:prSet presAssocID="{A995E65C-21B6-4296-B9CD-6C96A1ECDE3B}" presName="spacing" presStyleCnt="0"/>
      <dgm:spPr/>
    </dgm:pt>
    <dgm:pt modelId="{36B5A2B5-5ECB-41B5-8746-67D3BC296E91}" type="pres">
      <dgm:prSet presAssocID="{B925A22F-6D0F-4930-B324-A79DC8FAF45C}" presName="composite" presStyleCnt="0"/>
      <dgm:spPr/>
    </dgm:pt>
    <dgm:pt modelId="{9F597CA9-EC60-41CA-91E3-1270A90F1880}" type="pres">
      <dgm:prSet presAssocID="{B925A22F-6D0F-4930-B324-A79DC8FAF45C}" presName="imgShp" presStyleLbl="fgImgPlace1" presStyleIdx="1" presStyleCnt="4" custLinFactX="-90242" custLinFactNeighborX="-100000" custLinFactNeighborY="-575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signia con relleno sólido"/>
        </a:ext>
      </dgm:extLst>
    </dgm:pt>
    <dgm:pt modelId="{6C02AB55-D8F8-4428-B0A7-636A9036764E}" type="pres">
      <dgm:prSet presAssocID="{B925A22F-6D0F-4930-B324-A79DC8FAF45C}" presName="txShp" presStyleLbl="node1" presStyleIdx="1" presStyleCnt="4" custScaleX="124988">
        <dgm:presLayoutVars>
          <dgm:bulletEnabled val="1"/>
        </dgm:presLayoutVars>
      </dgm:prSet>
      <dgm:spPr/>
    </dgm:pt>
    <dgm:pt modelId="{D6853BA5-6EB0-4737-BC6D-9B2DB0ED4DFF}" type="pres">
      <dgm:prSet presAssocID="{5A6B4819-913B-4758-8065-89F9FDEBC2DC}" presName="spacing" presStyleCnt="0"/>
      <dgm:spPr/>
    </dgm:pt>
    <dgm:pt modelId="{5BD7FC5E-3250-4976-82D6-CF6DC7A5B24A}" type="pres">
      <dgm:prSet presAssocID="{451434BD-0F75-4F31-BD10-B467721A2A1F}" presName="composite" presStyleCnt="0"/>
      <dgm:spPr/>
    </dgm:pt>
    <dgm:pt modelId="{122CF099-6CE3-422B-8D9F-059DE3D45F1A}" type="pres">
      <dgm:prSet presAssocID="{451434BD-0F75-4F31-BD10-B467721A2A1F}" presName="imgShp" presStyleLbl="fgImgPlace1" presStyleIdx="2" presStyleCnt="4" custLinFactX="-90242" custLinFactNeighborX="-100000" custLinFactNeighborY="-1011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signia 3 con relleno sólido"/>
        </a:ext>
      </dgm:extLst>
    </dgm:pt>
    <dgm:pt modelId="{2E427DB3-E407-4BF3-9E9C-60463506A827}" type="pres">
      <dgm:prSet presAssocID="{451434BD-0F75-4F31-BD10-B467721A2A1F}" presName="txShp" presStyleLbl="node1" presStyleIdx="2" presStyleCnt="4" custScaleX="124988">
        <dgm:presLayoutVars>
          <dgm:bulletEnabled val="1"/>
        </dgm:presLayoutVars>
      </dgm:prSet>
      <dgm:spPr/>
    </dgm:pt>
    <dgm:pt modelId="{8A2ED243-EDF6-45E2-8B64-25C8C2B884CF}" type="pres">
      <dgm:prSet presAssocID="{84305D7E-DA82-4B42-B852-39B9B6CE4F09}" presName="spacing" presStyleCnt="0"/>
      <dgm:spPr/>
    </dgm:pt>
    <dgm:pt modelId="{0364797B-354A-4885-A5BB-25A0C09BC54D}" type="pres">
      <dgm:prSet presAssocID="{F8E19598-9287-4B5D-AFED-F80721154DFF}" presName="composite" presStyleCnt="0"/>
      <dgm:spPr/>
    </dgm:pt>
    <dgm:pt modelId="{F896A892-C864-4156-92D1-723125565987}" type="pres">
      <dgm:prSet presAssocID="{F8E19598-9287-4B5D-AFED-F80721154DFF}" presName="imgShp" presStyleLbl="fgImgPlace1" presStyleIdx="3" presStyleCnt="4" custLinFactX="-90242" custLinFactNeighborX="-100000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signia 4 con relleno sólido"/>
        </a:ext>
      </dgm:extLst>
    </dgm:pt>
    <dgm:pt modelId="{E0ADA845-44C8-4DD4-B22D-B56CCC5AB2AE}" type="pres">
      <dgm:prSet presAssocID="{F8E19598-9287-4B5D-AFED-F80721154DFF}" presName="txShp" presStyleLbl="node1" presStyleIdx="3" presStyleCnt="4" custScaleX="125071" custScaleY="91503">
        <dgm:presLayoutVars>
          <dgm:bulletEnabled val="1"/>
        </dgm:presLayoutVars>
      </dgm:prSet>
      <dgm:spPr/>
    </dgm:pt>
  </dgm:ptLst>
  <dgm:cxnLst>
    <dgm:cxn modelId="{1EB26606-9E5E-4A66-8BEE-2E63959D3D4B}" srcId="{18943256-18DB-4A5F-90CE-F828827267C6}" destId="{B925A22F-6D0F-4930-B324-A79DC8FAF45C}" srcOrd="1" destOrd="0" parTransId="{2CCA263C-CB6C-42D6-8A60-E07920EB5730}" sibTransId="{5A6B4819-913B-4758-8065-89F9FDEBC2DC}"/>
    <dgm:cxn modelId="{22B4F344-D58F-49F3-B700-D5DB1C414BFC}" type="presOf" srcId="{18943256-18DB-4A5F-90CE-F828827267C6}" destId="{C3B44791-765C-4D6F-B1F5-5808A314C403}" srcOrd="0" destOrd="0" presId="urn:microsoft.com/office/officeart/2005/8/layout/vList3"/>
    <dgm:cxn modelId="{47A6E46F-CD96-4F5E-92E8-C45563D63B5E}" srcId="{18943256-18DB-4A5F-90CE-F828827267C6}" destId="{F8E19598-9287-4B5D-AFED-F80721154DFF}" srcOrd="3" destOrd="0" parTransId="{3E5DA687-4175-4A45-8D2C-911679C78025}" sibTransId="{7B15501C-FD14-4A5E-BA85-4CA55C37C166}"/>
    <dgm:cxn modelId="{5A6C0A54-9C8A-4EBD-97A3-EA6B11051B78}" srcId="{18943256-18DB-4A5F-90CE-F828827267C6}" destId="{451434BD-0F75-4F31-BD10-B467721A2A1F}" srcOrd="2" destOrd="0" parTransId="{43C9B04C-CC23-4BF1-AC62-790CBAEFC079}" sibTransId="{84305D7E-DA82-4B42-B852-39B9B6CE4F09}"/>
    <dgm:cxn modelId="{0D5E9C7D-925A-4136-A501-C7491CC70FF0}" type="presOf" srcId="{451434BD-0F75-4F31-BD10-B467721A2A1F}" destId="{2E427DB3-E407-4BF3-9E9C-60463506A827}" srcOrd="0" destOrd="0" presId="urn:microsoft.com/office/officeart/2005/8/layout/vList3"/>
    <dgm:cxn modelId="{9014B98E-3438-40E7-A042-C438F0713985}" type="presOf" srcId="{B925A22F-6D0F-4930-B324-A79DC8FAF45C}" destId="{6C02AB55-D8F8-4428-B0A7-636A9036764E}" srcOrd="0" destOrd="0" presId="urn:microsoft.com/office/officeart/2005/8/layout/vList3"/>
    <dgm:cxn modelId="{7FD39EC8-5EC8-4DCB-B70A-5002E84E5AB0}" srcId="{18943256-18DB-4A5F-90CE-F828827267C6}" destId="{6FDDD8CC-3A43-4BFE-82F8-0A05629CCE54}" srcOrd="0" destOrd="0" parTransId="{EDE78421-D551-446A-A0D7-04F811422BD9}" sibTransId="{A995E65C-21B6-4296-B9CD-6C96A1ECDE3B}"/>
    <dgm:cxn modelId="{DBCFD1D5-900B-4E28-8C6F-53D4D0568709}" type="presOf" srcId="{6FDDD8CC-3A43-4BFE-82F8-0A05629CCE54}" destId="{D5C5A2BF-D2B9-4E76-974C-D4A2EE9E8544}" srcOrd="0" destOrd="0" presId="urn:microsoft.com/office/officeart/2005/8/layout/vList3"/>
    <dgm:cxn modelId="{00A784EE-DFF8-4EFF-9F37-ED157C211303}" type="presOf" srcId="{F8E19598-9287-4B5D-AFED-F80721154DFF}" destId="{E0ADA845-44C8-4DD4-B22D-B56CCC5AB2AE}" srcOrd="0" destOrd="0" presId="urn:microsoft.com/office/officeart/2005/8/layout/vList3"/>
    <dgm:cxn modelId="{361BF0C7-768F-4E5C-B3D1-EEF3C35F4AF2}" type="presParOf" srcId="{C3B44791-765C-4D6F-B1F5-5808A314C403}" destId="{A347740F-2A07-4C6E-B674-C3E7F1629E2F}" srcOrd="0" destOrd="0" presId="urn:microsoft.com/office/officeart/2005/8/layout/vList3"/>
    <dgm:cxn modelId="{5B1C9CA5-5B1C-4A43-96B2-5E7FF841693D}" type="presParOf" srcId="{A347740F-2A07-4C6E-B674-C3E7F1629E2F}" destId="{9A32182F-030A-4981-A178-0827F02FAA7C}" srcOrd="0" destOrd="0" presId="urn:microsoft.com/office/officeart/2005/8/layout/vList3"/>
    <dgm:cxn modelId="{D38F3C22-5A4C-4056-A1F6-B6B4D11067F4}" type="presParOf" srcId="{A347740F-2A07-4C6E-B674-C3E7F1629E2F}" destId="{D5C5A2BF-D2B9-4E76-974C-D4A2EE9E8544}" srcOrd="1" destOrd="0" presId="urn:microsoft.com/office/officeart/2005/8/layout/vList3"/>
    <dgm:cxn modelId="{417D42A8-CC78-4A52-B2B5-DB7297587D56}" type="presParOf" srcId="{C3B44791-765C-4D6F-B1F5-5808A314C403}" destId="{855D207F-7A47-459F-B194-4AA3894522D9}" srcOrd="1" destOrd="0" presId="urn:microsoft.com/office/officeart/2005/8/layout/vList3"/>
    <dgm:cxn modelId="{914FD08B-3FFC-4E9D-8853-AB38ABCFB37D}" type="presParOf" srcId="{C3B44791-765C-4D6F-B1F5-5808A314C403}" destId="{36B5A2B5-5ECB-41B5-8746-67D3BC296E91}" srcOrd="2" destOrd="0" presId="urn:microsoft.com/office/officeart/2005/8/layout/vList3"/>
    <dgm:cxn modelId="{ACB58381-A2FD-4AC6-B717-E4A67E2D0F21}" type="presParOf" srcId="{36B5A2B5-5ECB-41B5-8746-67D3BC296E91}" destId="{9F597CA9-EC60-41CA-91E3-1270A90F1880}" srcOrd="0" destOrd="0" presId="urn:microsoft.com/office/officeart/2005/8/layout/vList3"/>
    <dgm:cxn modelId="{4CB4BE0E-FA9A-4927-A8FB-5DEF082D67B0}" type="presParOf" srcId="{36B5A2B5-5ECB-41B5-8746-67D3BC296E91}" destId="{6C02AB55-D8F8-4428-B0A7-636A9036764E}" srcOrd="1" destOrd="0" presId="urn:microsoft.com/office/officeart/2005/8/layout/vList3"/>
    <dgm:cxn modelId="{235ACE8E-6533-470D-B9B0-0FD1BEFCFDEE}" type="presParOf" srcId="{C3B44791-765C-4D6F-B1F5-5808A314C403}" destId="{D6853BA5-6EB0-4737-BC6D-9B2DB0ED4DFF}" srcOrd="3" destOrd="0" presId="urn:microsoft.com/office/officeart/2005/8/layout/vList3"/>
    <dgm:cxn modelId="{2DCA400E-32D2-43B7-8046-8B58527EC176}" type="presParOf" srcId="{C3B44791-765C-4D6F-B1F5-5808A314C403}" destId="{5BD7FC5E-3250-4976-82D6-CF6DC7A5B24A}" srcOrd="4" destOrd="0" presId="urn:microsoft.com/office/officeart/2005/8/layout/vList3"/>
    <dgm:cxn modelId="{24EC3793-0821-4C99-831A-7369783AB6C6}" type="presParOf" srcId="{5BD7FC5E-3250-4976-82D6-CF6DC7A5B24A}" destId="{122CF099-6CE3-422B-8D9F-059DE3D45F1A}" srcOrd="0" destOrd="0" presId="urn:microsoft.com/office/officeart/2005/8/layout/vList3"/>
    <dgm:cxn modelId="{B541EAA7-93B2-4A56-9AED-3DD88D1BD896}" type="presParOf" srcId="{5BD7FC5E-3250-4976-82D6-CF6DC7A5B24A}" destId="{2E427DB3-E407-4BF3-9E9C-60463506A827}" srcOrd="1" destOrd="0" presId="urn:microsoft.com/office/officeart/2005/8/layout/vList3"/>
    <dgm:cxn modelId="{EBA90086-4224-4C8E-8911-8A51CBA36FFB}" type="presParOf" srcId="{C3B44791-765C-4D6F-B1F5-5808A314C403}" destId="{8A2ED243-EDF6-45E2-8B64-25C8C2B884CF}" srcOrd="5" destOrd="0" presId="urn:microsoft.com/office/officeart/2005/8/layout/vList3"/>
    <dgm:cxn modelId="{A8040B28-212C-41D2-A6DF-C52536709014}" type="presParOf" srcId="{C3B44791-765C-4D6F-B1F5-5808A314C403}" destId="{0364797B-354A-4885-A5BB-25A0C09BC54D}" srcOrd="6" destOrd="0" presId="urn:microsoft.com/office/officeart/2005/8/layout/vList3"/>
    <dgm:cxn modelId="{6F201E55-39D2-43F1-8499-F02FAF2AAAB6}" type="presParOf" srcId="{0364797B-354A-4885-A5BB-25A0C09BC54D}" destId="{F896A892-C864-4156-92D1-723125565987}" srcOrd="0" destOrd="0" presId="urn:microsoft.com/office/officeart/2005/8/layout/vList3"/>
    <dgm:cxn modelId="{AC096CC9-942A-4555-A523-EDE474930A13}" type="presParOf" srcId="{0364797B-354A-4885-A5BB-25A0C09BC54D}" destId="{E0ADA845-44C8-4DD4-B22D-B56CCC5AB2A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B2C0C2-9B3A-4F4C-8CC6-0A4B9B8C4B4F}">
      <dsp:nvSpPr>
        <dsp:cNvPr id="0" name=""/>
        <dsp:cNvSpPr/>
      </dsp:nvSpPr>
      <dsp:spPr>
        <a:xfrm>
          <a:off x="0" y="0"/>
          <a:ext cx="3172239" cy="4528950"/>
        </a:xfrm>
        <a:prstGeom prst="triangle">
          <a:avLst/>
        </a:prstGeom>
        <a:solidFill>
          <a:srgbClr val="00B0F0">
            <a:alpha val="20000"/>
          </a:srgbClr>
        </a:solidFill>
        <a:ln w="381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6C9B14-3A11-4B9F-8A0B-B5392E1FFAB6}">
      <dsp:nvSpPr>
        <dsp:cNvPr id="0" name=""/>
        <dsp:cNvSpPr/>
      </dsp:nvSpPr>
      <dsp:spPr>
        <a:xfrm>
          <a:off x="1579871" y="55481"/>
          <a:ext cx="2061955" cy="107208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79A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solidFill>
                <a:srgbClr val="0079A4"/>
              </a:solidFill>
            </a:rPr>
            <a:t>Nacional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/>
            <a:t>(Reglas especiales)</a:t>
          </a:r>
        </a:p>
      </dsp:txBody>
      <dsp:txXfrm>
        <a:off x="1632206" y="107816"/>
        <a:ext cx="1957285" cy="967417"/>
      </dsp:txXfrm>
    </dsp:sp>
    <dsp:sp modelId="{CB88BDA5-6B7A-42C2-9629-4834320936A1}">
      <dsp:nvSpPr>
        <dsp:cNvPr id="0" name=""/>
        <dsp:cNvSpPr/>
      </dsp:nvSpPr>
      <dsp:spPr>
        <a:xfrm>
          <a:off x="1586119" y="1887228"/>
          <a:ext cx="2061955" cy="1072087"/>
        </a:xfrm>
        <a:prstGeom prst="roundRect">
          <a:avLst/>
        </a:prstGeom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38100" cap="flat" cmpd="sng" algn="ctr">
          <a:solidFill>
            <a:srgbClr val="0079A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solidFill>
                <a:srgbClr val="0079A4"/>
              </a:solidFill>
              <a:latin typeface="Calibri" panose="020F0502020204030204"/>
              <a:ea typeface="+mn-ea"/>
              <a:cs typeface="+mn-cs"/>
            </a:rPr>
            <a:t>Departamental</a:t>
          </a:r>
        </a:p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(Umbrales habilitación)</a:t>
          </a:r>
          <a:endParaRPr lang="es-CO" sz="20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1638454" y="1939563"/>
        <a:ext cx="1957285" cy="967417"/>
      </dsp:txXfrm>
    </dsp:sp>
    <dsp:sp modelId="{3E9299D0-FA05-480C-9ABD-9911D279000F}">
      <dsp:nvSpPr>
        <dsp:cNvPr id="0" name=""/>
        <dsp:cNvSpPr/>
      </dsp:nvSpPr>
      <dsp:spPr>
        <a:xfrm>
          <a:off x="1579871" y="3456861"/>
          <a:ext cx="2061955" cy="1072087"/>
        </a:xfrm>
        <a:prstGeom prst="roundRect">
          <a:avLst/>
        </a:prstGeom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38100" cap="flat" cmpd="sng" algn="ctr">
          <a:solidFill>
            <a:srgbClr val="0079A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solidFill>
                <a:srgbClr val="0079A4"/>
              </a:solidFill>
              <a:latin typeface="Calibri" panose="020F0502020204030204"/>
              <a:ea typeface="+mn-ea"/>
              <a:cs typeface="+mn-cs"/>
            </a:rPr>
            <a:t>Municipal</a:t>
          </a:r>
        </a:p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Umbrales y limite de EPS)</a:t>
          </a:r>
        </a:p>
      </dsp:txBody>
      <dsp:txXfrm>
        <a:off x="1632206" y="3509196"/>
        <a:ext cx="1957285" cy="9674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C5A2BF-D2B9-4E76-974C-D4A2EE9E8544}">
      <dsp:nvSpPr>
        <dsp:cNvPr id="0" name=""/>
        <dsp:cNvSpPr/>
      </dsp:nvSpPr>
      <dsp:spPr>
        <a:xfrm rot="10800000">
          <a:off x="928679" y="4264"/>
          <a:ext cx="9144015" cy="1067128"/>
        </a:xfrm>
        <a:prstGeom prst="homePlat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0574" tIns="60960" rIns="113792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0" kern="1200"/>
            <a:t>No se asignarán afiliados a la EPS que quede operando en un municipio con el mayor porcentaje de participación, siempre y cuando exista otra entidad receptora.</a:t>
          </a:r>
          <a:endParaRPr lang="es-CO" sz="1600" b="0" kern="1200" dirty="0"/>
        </a:p>
      </dsp:txBody>
      <dsp:txXfrm rot="10800000">
        <a:off x="1195461" y="4264"/>
        <a:ext cx="8877233" cy="1067128"/>
      </dsp:txXfrm>
    </dsp:sp>
    <dsp:sp modelId="{9A32182F-030A-4981-A178-0827F02FAA7C}">
      <dsp:nvSpPr>
        <dsp:cNvPr id="0" name=""/>
        <dsp:cNvSpPr/>
      </dsp:nvSpPr>
      <dsp:spPr>
        <a:xfrm>
          <a:off x="0" y="0"/>
          <a:ext cx="1067128" cy="106712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02AB55-D8F8-4428-B0A7-636A9036764E}">
      <dsp:nvSpPr>
        <dsp:cNvPr id="0" name=""/>
        <dsp:cNvSpPr/>
      </dsp:nvSpPr>
      <dsp:spPr>
        <a:xfrm rot="10800000">
          <a:off x="928679" y="1389938"/>
          <a:ext cx="9144015" cy="1067128"/>
        </a:xfrm>
        <a:prstGeom prst="homePlate">
          <a:avLst/>
        </a:prstGeom>
        <a:solidFill>
          <a:schemeClr val="accent1">
            <a:shade val="50000"/>
            <a:hueOff val="201247"/>
            <a:satOff val="-4901"/>
            <a:lumOff val="214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0574" tIns="60960" rIns="113792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/>
            <a:t>Los afiliados pertenecientes a grupos familiares sin pacientes con patologías de alto costo o gestantes se asignarán a cada EPS, </a:t>
          </a:r>
          <a:r>
            <a:rPr lang="es-MX" sz="1600" b="1" kern="1200"/>
            <a:t>en proporción inversa a su participación de afiliados en el municipio</a:t>
          </a:r>
          <a:r>
            <a:rPr lang="es-MX" sz="1600" kern="1200"/>
            <a:t>.</a:t>
          </a:r>
          <a:endParaRPr lang="es-CO" sz="1600" kern="1200" dirty="0"/>
        </a:p>
      </dsp:txBody>
      <dsp:txXfrm rot="10800000">
        <a:off x="1195461" y="1389938"/>
        <a:ext cx="8877233" cy="1067128"/>
      </dsp:txXfrm>
    </dsp:sp>
    <dsp:sp modelId="{9F597CA9-EC60-41CA-91E3-1270A90F1880}">
      <dsp:nvSpPr>
        <dsp:cNvPr id="0" name=""/>
        <dsp:cNvSpPr/>
      </dsp:nvSpPr>
      <dsp:spPr>
        <a:xfrm>
          <a:off x="0" y="1328514"/>
          <a:ext cx="1067128" cy="106712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427DB3-E407-4BF3-9E9C-60463506A827}">
      <dsp:nvSpPr>
        <dsp:cNvPr id="0" name=""/>
        <dsp:cNvSpPr/>
      </dsp:nvSpPr>
      <dsp:spPr>
        <a:xfrm rot="10800000">
          <a:off x="928679" y="2775611"/>
          <a:ext cx="9144015" cy="1067128"/>
        </a:xfrm>
        <a:prstGeom prst="homePlate">
          <a:avLst/>
        </a:prstGeom>
        <a:solidFill>
          <a:schemeClr val="accent1">
            <a:shade val="50000"/>
            <a:hueOff val="402493"/>
            <a:satOff val="-9802"/>
            <a:lumOff val="428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0574" tIns="60960" rIns="113792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/>
            <a:t>Los afiliados que tengan pacientes con patologías de alto costo y mujeres gestantes se distribuirán aleatoriamente por patología entre las EPS receptoras en </a:t>
          </a:r>
          <a:r>
            <a:rPr lang="es-MX" sz="1600" b="1" kern="1200"/>
            <a:t>forma proporcional a su número de afiliados</a:t>
          </a:r>
          <a:r>
            <a:rPr lang="es-MX" sz="1600" kern="1200"/>
            <a:t>, incluidos los asignados con base en el numeral anterior, en el municipio..</a:t>
          </a:r>
          <a:endParaRPr lang="es-CO" sz="1600" kern="1200" dirty="0"/>
        </a:p>
      </dsp:txBody>
      <dsp:txXfrm rot="10800000">
        <a:off x="1195461" y="2775611"/>
        <a:ext cx="8877233" cy="1067128"/>
      </dsp:txXfrm>
    </dsp:sp>
    <dsp:sp modelId="{122CF099-6CE3-422B-8D9F-059DE3D45F1A}">
      <dsp:nvSpPr>
        <dsp:cNvPr id="0" name=""/>
        <dsp:cNvSpPr/>
      </dsp:nvSpPr>
      <dsp:spPr>
        <a:xfrm>
          <a:off x="0" y="2667661"/>
          <a:ext cx="1067128" cy="1067128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ADA845-44C8-4DD4-B22D-B56CCC5AB2AE}">
      <dsp:nvSpPr>
        <dsp:cNvPr id="0" name=""/>
        <dsp:cNvSpPr/>
      </dsp:nvSpPr>
      <dsp:spPr>
        <a:xfrm rot="10800000">
          <a:off x="925643" y="4206622"/>
          <a:ext cx="9150087" cy="976454"/>
        </a:xfrm>
        <a:prstGeom prst="homePlate">
          <a:avLst/>
        </a:prstGeom>
        <a:solidFill>
          <a:schemeClr val="accent1">
            <a:shade val="50000"/>
            <a:hueOff val="201247"/>
            <a:satOff val="-4901"/>
            <a:lumOff val="214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0574" tIns="60960" rIns="113792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rgbClr val="FFC000"/>
              </a:solidFill>
            </a:rPr>
            <a:t>En municipios donde solo existan EPS que cuenten con medidas administrativas o especiales adoptadas por la SNS, la población se asignará en proporción inversa. En aquellos municipios donde exista una o mas EPS sin medidas, se les asignará población inversa, excluyendo las EPS con medidas.   </a:t>
          </a:r>
        </a:p>
      </dsp:txBody>
      <dsp:txXfrm rot="10800000">
        <a:off x="1169756" y="4206622"/>
        <a:ext cx="8905974" cy="976454"/>
      </dsp:txXfrm>
    </dsp:sp>
    <dsp:sp modelId="{F896A892-C864-4156-92D1-723125565987}">
      <dsp:nvSpPr>
        <dsp:cNvPr id="0" name=""/>
        <dsp:cNvSpPr/>
      </dsp:nvSpPr>
      <dsp:spPr>
        <a:xfrm>
          <a:off x="0" y="4161285"/>
          <a:ext cx="1067128" cy="1067128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D66A25-EC4A-49FC-A56B-78B5D68CBB1A}">
      <dsp:nvSpPr>
        <dsp:cNvPr id="0" name=""/>
        <dsp:cNvSpPr/>
      </dsp:nvSpPr>
      <dsp:spPr>
        <a:xfrm>
          <a:off x="827074" y="0"/>
          <a:ext cx="9373514" cy="5116833"/>
        </a:xfrm>
        <a:prstGeom prst="rightArrow">
          <a:avLst/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E07A36-5648-48C9-8721-092A54F33B1D}">
      <dsp:nvSpPr>
        <dsp:cNvPr id="0" name=""/>
        <dsp:cNvSpPr/>
      </dsp:nvSpPr>
      <dsp:spPr>
        <a:xfrm>
          <a:off x="3028" y="1535049"/>
          <a:ext cx="1763457" cy="2046733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 dirty="0"/>
            <a:t>Expedición 25/02/2026</a:t>
          </a:r>
        </a:p>
      </dsp:txBody>
      <dsp:txXfrm>
        <a:off x="89113" y="1621134"/>
        <a:ext cx="1591287" cy="1874563"/>
      </dsp:txXfrm>
    </dsp:sp>
    <dsp:sp modelId="{83B4BDFD-A68C-4DBD-98E4-04A4CEC56908}">
      <dsp:nvSpPr>
        <dsp:cNvPr id="0" name=""/>
        <dsp:cNvSpPr/>
      </dsp:nvSpPr>
      <dsp:spPr>
        <a:xfrm>
          <a:off x="1854658" y="1535049"/>
          <a:ext cx="1763457" cy="2046733"/>
        </a:xfrm>
        <a:prstGeom prst="roundRect">
          <a:avLst/>
        </a:prstGeom>
        <a:solidFill>
          <a:schemeClr val="accent1">
            <a:shade val="50000"/>
            <a:hueOff val="134164"/>
            <a:satOff val="-3267"/>
            <a:lumOff val="1429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 dirty="0"/>
            <a:t>Autorización ámbito territorial por SNS*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 dirty="0"/>
            <a:t>25/05/2026</a:t>
          </a:r>
        </a:p>
      </dsp:txBody>
      <dsp:txXfrm>
        <a:off x="1940743" y="1621134"/>
        <a:ext cx="1591287" cy="1874563"/>
      </dsp:txXfrm>
    </dsp:sp>
    <dsp:sp modelId="{F99784C8-9F15-4615-A44C-DE88C0A55A4B}">
      <dsp:nvSpPr>
        <dsp:cNvPr id="0" name=""/>
        <dsp:cNvSpPr/>
      </dsp:nvSpPr>
      <dsp:spPr>
        <a:xfrm>
          <a:off x="3706288" y="1535049"/>
          <a:ext cx="1763457" cy="2046733"/>
        </a:xfrm>
        <a:prstGeom prst="roundRect">
          <a:avLst/>
        </a:prstGeom>
        <a:solidFill>
          <a:schemeClr val="accent1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 dirty="0"/>
            <a:t>Asignación población MSPS y ADRES**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 dirty="0"/>
            <a:t>30/05/2026</a:t>
          </a:r>
        </a:p>
      </dsp:txBody>
      <dsp:txXfrm>
        <a:off x="3792373" y="1621134"/>
        <a:ext cx="1591287" cy="1874563"/>
      </dsp:txXfrm>
    </dsp:sp>
    <dsp:sp modelId="{79D50628-E7AB-4C5A-896F-88B716032F98}">
      <dsp:nvSpPr>
        <dsp:cNvPr id="0" name=""/>
        <dsp:cNvSpPr/>
      </dsp:nvSpPr>
      <dsp:spPr>
        <a:xfrm>
          <a:off x="5557918" y="1535049"/>
          <a:ext cx="1763457" cy="2046733"/>
        </a:xfrm>
        <a:prstGeom prst="roundRect">
          <a:avLst/>
        </a:prstGeom>
        <a:solidFill>
          <a:schemeClr val="accent1">
            <a:shade val="50000"/>
            <a:hueOff val="402493"/>
            <a:satOff val="-9802"/>
            <a:lumOff val="428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 dirty="0"/>
            <a:t>Afiliación efectiva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 dirty="0"/>
            <a:t>01/06/2026</a:t>
          </a:r>
        </a:p>
      </dsp:txBody>
      <dsp:txXfrm>
        <a:off x="5644003" y="1621134"/>
        <a:ext cx="1591287" cy="1874563"/>
      </dsp:txXfrm>
    </dsp:sp>
    <dsp:sp modelId="{E966F5D5-E798-4201-B8A1-72B106D9A50D}">
      <dsp:nvSpPr>
        <dsp:cNvPr id="0" name=""/>
        <dsp:cNvSpPr/>
      </dsp:nvSpPr>
      <dsp:spPr>
        <a:xfrm>
          <a:off x="7409548" y="1535049"/>
          <a:ext cx="1763457" cy="2046733"/>
        </a:xfrm>
        <a:prstGeom prst="roundRect">
          <a:avLst/>
        </a:prstGeom>
        <a:solidFill>
          <a:schemeClr val="accent1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 dirty="0"/>
            <a:t>Solicitud retiro EPS municipios***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 dirty="0"/>
            <a:t>25/05/2027</a:t>
          </a:r>
        </a:p>
      </dsp:txBody>
      <dsp:txXfrm>
        <a:off x="7495633" y="1621134"/>
        <a:ext cx="1591287" cy="1874563"/>
      </dsp:txXfrm>
    </dsp:sp>
    <dsp:sp modelId="{530E2060-3171-4E45-98D1-384C36AFF438}">
      <dsp:nvSpPr>
        <dsp:cNvPr id="0" name=""/>
        <dsp:cNvSpPr/>
      </dsp:nvSpPr>
      <dsp:spPr>
        <a:xfrm>
          <a:off x="9261178" y="1535049"/>
          <a:ext cx="1763457" cy="2046733"/>
        </a:xfrm>
        <a:prstGeom prst="roundRect">
          <a:avLst/>
        </a:prstGeom>
        <a:solidFill>
          <a:schemeClr val="accent1">
            <a:shade val="50000"/>
            <a:hueOff val="134164"/>
            <a:satOff val="-3267"/>
            <a:lumOff val="1429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 dirty="0"/>
            <a:t>Derecho de traslado afiliados (60 días después asignación)</a:t>
          </a:r>
        </a:p>
      </dsp:txBody>
      <dsp:txXfrm>
        <a:off x="9347263" y="1621134"/>
        <a:ext cx="1591287" cy="18745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C5A2BF-D2B9-4E76-974C-D4A2EE9E8544}">
      <dsp:nvSpPr>
        <dsp:cNvPr id="0" name=""/>
        <dsp:cNvSpPr/>
      </dsp:nvSpPr>
      <dsp:spPr>
        <a:xfrm rot="10800000">
          <a:off x="928679" y="4264"/>
          <a:ext cx="9144015" cy="1067128"/>
        </a:xfrm>
        <a:prstGeom prst="homePlat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0574" tIns="76200" rIns="14224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0" kern="1200" dirty="0"/>
            <a:t>DANE vs BDUA. Anexo técnico en su capitulo 7 de metodologías hace alusión a bases DANE para clasificaciones de municipios y departamentos y población general</a:t>
          </a:r>
          <a:endParaRPr lang="es-CO" sz="2000" b="0" kern="1200" dirty="0"/>
        </a:p>
      </dsp:txBody>
      <dsp:txXfrm rot="10800000">
        <a:off x="1195461" y="4264"/>
        <a:ext cx="8877233" cy="1067128"/>
      </dsp:txXfrm>
    </dsp:sp>
    <dsp:sp modelId="{9A32182F-030A-4981-A178-0827F02FAA7C}">
      <dsp:nvSpPr>
        <dsp:cNvPr id="0" name=""/>
        <dsp:cNvSpPr/>
      </dsp:nvSpPr>
      <dsp:spPr>
        <a:xfrm>
          <a:off x="0" y="0"/>
          <a:ext cx="1067128" cy="106712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02AB55-D8F8-4428-B0A7-636A9036764E}">
      <dsp:nvSpPr>
        <dsp:cNvPr id="0" name=""/>
        <dsp:cNvSpPr/>
      </dsp:nvSpPr>
      <dsp:spPr>
        <a:xfrm rot="10800000">
          <a:off x="928679" y="1389938"/>
          <a:ext cx="9144015" cy="1067128"/>
        </a:xfrm>
        <a:prstGeom prst="homePlate">
          <a:avLst/>
        </a:prstGeom>
        <a:solidFill>
          <a:schemeClr val="accent1">
            <a:shade val="50000"/>
            <a:hueOff val="201247"/>
            <a:satOff val="-4901"/>
            <a:lumOff val="214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0574" tIns="76200" rIns="14224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Se excluye población en condición de portabilidad, exceptuando emigración temporal </a:t>
          </a:r>
          <a:endParaRPr lang="es-CO" sz="2000" kern="1200" dirty="0"/>
        </a:p>
      </dsp:txBody>
      <dsp:txXfrm rot="10800000">
        <a:off x="1195461" y="1389938"/>
        <a:ext cx="8877233" cy="1067128"/>
      </dsp:txXfrm>
    </dsp:sp>
    <dsp:sp modelId="{9F597CA9-EC60-41CA-91E3-1270A90F1880}">
      <dsp:nvSpPr>
        <dsp:cNvPr id="0" name=""/>
        <dsp:cNvSpPr/>
      </dsp:nvSpPr>
      <dsp:spPr>
        <a:xfrm>
          <a:off x="0" y="1328514"/>
          <a:ext cx="1067128" cy="106712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427DB3-E407-4BF3-9E9C-60463506A827}">
      <dsp:nvSpPr>
        <dsp:cNvPr id="0" name=""/>
        <dsp:cNvSpPr/>
      </dsp:nvSpPr>
      <dsp:spPr>
        <a:xfrm rot="10800000">
          <a:off x="928679" y="2775611"/>
          <a:ext cx="9144015" cy="1067128"/>
        </a:xfrm>
        <a:prstGeom prst="homePlate">
          <a:avLst/>
        </a:prstGeom>
        <a:solidFill>
          <a:schemeClr val="accent1">
            <a:shade val="50000"/>
            <a:hueOff val="402493"/>
            <a:satOff val="-9802"/>
            <a:lumOff val="428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0574" tIns="76200" rIns="14224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Población indígena se encuentra dentro de población DANE; no se excluye.  </a:t>
          </a:r>
          <a:endParaRPr lang="es-CO" sz="2000" kern="1200" dirty="0"/>
        </a:p>
      </dsp:txBody>
      <dsp:txXfrm rot="10800000">
        <a:off x="1195461" y="2775611"/>
        <a:ext cx="8877233" cy="1067128"/>
      </dsp:txXfrm>
    </dsp:sp>
    <dsp:sp modelId="{122CF099-6CE3-422B-8D9F-059DE3D45F1A}">
      <dsp:nvSpPr>
        <dsp:cNvPr id="0" name=""/>
        <dsp:cNvSpPr/>
      </dsp:nvSpPr>
      <dsp:spPr>
        <a:xfrm>
          <a:off x="0" y="2667661"/>
          <a:ext cx="1067128" cy="1067128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ADA845-44C8-4DD4-B22D-B56CCC5AB2AE}">
      <dsp:nvSpPr>
        <dsp:cNvPr id="0" name=""/>
        <dsp:cNvSpPr/>
      </dsp:nvSpPr>
      <dsp:spPr>
        <a:xfrm rot="10800000">
          <a:off x="925643" y="4206622"/>
          <a:ext cx="9150087" cy="976454"/>
        </a:xfrm>
        <a:prstGeom prst="homePlate">
          <a:avLst/>
        </a:prstGeom>
        <a:solidFill>
          <a:schemeClr val="accent1">
            <a:shade val="50000"/>
            <a:hueOff val="201247"/>
            <a:satOff val="-4901"/>
            <a:lumOff val="214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0574" tIns="76200" rIns="14224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solidFill>
                <a:schemeClr val="bg1"/>
              </a:solidFill>
            </a:rPr>
            <a:t>Población de regímenes especiales no tiene código </a:t>
          </a:r>
          <a:r>
            <a:rPr lang="es-CO" sz="2000" kern="1200" dirty="0" err="1">
              <a:solidFill>
                <a:schemeClr val="bg1"/>
              </a:solidFill>
            </a:rPr>
            <a:t>Divipola</a:t>
          </a:r>
          <a:r>
            <a:rPr lang="es-CO" sz="2000" kern="1200" dirty="0">
              <a:solidFill>
                <a:schemeClr val="bg1"/>
              </a:solidFill>
            </a:rPr>
            <a:t> en base BDUA  </a:t>
          </a:r>
        </a:p>
      </dsp:txBody>
      <dsp:txXfrm rot="10800000">
        <a:off x="1169756" y="4206622"/>
        <a:ext cx="8905974" cy="976454"/>
      </dsp:txXfrm>
    </dsp:sp>
    <dsp:sp modelId="{F896A892-C864-4156-92D1-723125565987}">
      <dsp:nvSpPr>
        <dsp:cNvPr id="0" name=""/>
        <dsp:cNvSpPr/>
      </dsp:nvSpPr>
      <dsp:spPr>
        <a:xfrm>
          <a:off x="0" y="4161285"/>
          <a:ext cx="1067128" cy="1067128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E9EE0E-F892-48CE-A64F-5A8EE08102EE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940D10-20BF-4C93-A883-F448B370F30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39921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72887-E0E8-9768-147B-1D0D65248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34BEA64-D30D-4AEA-18B4-188EB4C1B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46D1CE0-C46F-8EC0-E800-8B583BD847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C4BFF85-CB65-0F57-D956-43B8ABA090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313561-EFD6-4F0F-B0B8-A271B8CC5C04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2985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940D10-20BF-4C93-A883-F448B370F30B}" type="slidenum">
              <a:rPr lang="es-CO" smtClean="0"/>
              <a:t>16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4287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72887-E0E8-9768-147B-1D0D65248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34BEA64-D30D-4AEA-18B4-188EB4C1B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46D1CE0-C46F-8EC0-E800-8B583BD847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C4BFF85-CB65-0F57-D956-43B8ABA090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313561-EFD6-4F0F-B0B8-A271B8CC5C04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9816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6EB2D9-F412-437F-9A0F-703A0CF877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21AD56C-D645-403A-A131-EF546EF9CC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89341F-4B84-44F1-8F85-47B870497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0AFA-A849-47E7-9C14-3A7917C33932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C05497-491A-4F5E-AC31-35848604A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B3F3A7-0A95-4796-960B-6A1B286F8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43EB-5DA2-4712-9B20-342CAD865F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00115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9ABE1C-79C1-4B0F-935D-C16E421CB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AAC76D4-4B4F-4FCA-BF6B-ED43F81AB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95CD37-124F-48DA-AD3E-3C82C7DAC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0AFA-A849-47E7-9C14-3A7917C33932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3D9C6B2-D960-48CF-9D65-5FC558307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B882BF7-7ABB-4C68-80FB-A15087A2A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43EB-5DA2-4712-9B20-342CAD865F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25514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F3E5837-4140-4155-890E-37ACC0EC00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56B6CFD-611D-4E6C-8387-4BDE51AA1D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3DDDD1-3977-4A70-99F8-5C58E82FD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0AFA-A849-47E7-9C14-3A7917C33932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DC9DDC-632B-4C49-AE69-C38D8A86A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203027-2E6C-4FD6-B96A-7F1A808C7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43EB-5DA2-4712-9B20-342CAD865F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1294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6EB2D9-F412-437F-9A0F-703A0CF877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21AD56C-D645-403A-A131-EF546EF9CC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89341F-4B84-44F1-8F85-47B870497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AD308-203E-449E-B4E8-6FF1AE0A1D1A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C05497-491A-4F5E-AC31-35848604A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B3F3A7-0A95-4796-960B-6A1B286F8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7457F-C43F-4DB2-A5EC-185A53205E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53310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101E27-49C0-4593-AE13-A0EB08553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808663-8518-4B1C-B49E-3D506D364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CC3A7E1-6A09-4A15-AC73-8EC7D89A8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AD308-203E-449E-B4E8-6FF1AE0A1D1A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1F9BE2-0A0A-4B06-A29B-9E5ECEBCB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076227-08F1-4060-993E-2E51BF655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7457F-C43F-4DB2-A5EC-185A53205E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16147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9865FD-A72D-4BDE-AB53-CB4B3A174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F3C841-3E1C-4CC8-8AF9-32008C02A1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648543F-5030-4D9C-B458-EA16E6B6F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AD308-203E-449E-B4E8-6FF1AE0A1D1A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59B87F-F106-4BBD-A782-1BDCA9151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25581F-DF7B-4C61-93F3-9626B06B1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7457F-C43F-4DB2-A5EC-185A53205E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4595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C30DE7-8DC3-4D08-B8C0-BD6F0DC38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4E5EC3-AF98-444B-A381-39517268E8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9E24409-A2F6-409E-96FA-C3BE27190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584F45A-56A8-4487-B5E6-8E9A7A08A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AD308-203E-449E-B4E8-6FF1AE0A1D1A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31B6661-4FC7-4DAB-B792-E480269DA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BE9E0AF-6920-439A-8514-D8A9C3FD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7457F-C43F-4DB2-A5EC-185A53205E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599377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531207-21FB-4D01-A21C-FA06D4D23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EE84877-BFEE-42C3-AD57-E6E5FB8BD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577B7F3-5B6A-4027-B58B-982941ECF5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C70A16C-3A99-4241-AD7B-97933217EB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A649510-81C8-4B0A-8D8B-A64BB27012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64443B8-F886-466C-A050-E1DDAEF9E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AD308-203E-449E-B4E8-6FF1AE0A1D1A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973C4A3-D16F-4A6E-8E0C-2CBE7FDB4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E6CBDFB-A61E-4121-AAEC-5FA9E2440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7457F-C43F-4DB2-A5EC-185A53205E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91832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6FE705-688E-461E-9435-B7F2EE343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3E7ED9A-F35D-45FB-85F5-14E185A90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AD308-203E-449E-B4E8-6FF1AE0A1D1A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2F222FD-BCBA-4F47-89B9-4092FED9F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0DFABB-9AEA-4A24-84EB-1EDDED66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7457F-C43F-4DB2-A5EC-185A53205E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375189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AE3869C-3681-4429-9F6F-7210271E2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AD308-203E-449E-B4E8-6FF1AE0A1D1A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439E1EC-89B0-4867-B269-070FE6E17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A0D1F2-6322-46CC-9758-0C3EC3250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7457F-C43F-4DB2-A5EC-185A53205E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9253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DC5428-83CA-4AE9-B0AA-62F865DE1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AA0A35-D17A-4250-AD13-F942DDC26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818B908-8E73-4F43-8DB3-18CA22B7A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7C37B85-CDFF-43FA-A07A-FBE808B28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AD308-203E-449E-B4E8-6FF1AE0A1D1A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1C5C6EE-E6AC-4E16-B2BB-EE63A48F5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ECA4B6-A595-4195-BF31-E537EE5B4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7457F-C43F-4DB2-A5EC-185A53205E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54322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101E27-49C0-4593-AE13-A0EB08553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808663-8518-4B1C-B49E-3D506D364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CC3A7E1-6A09-4A15-AC73-8EC7D89A8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0AFA-A849-47E7-9C14-3A7917C33932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1F9BE2-0A0A-4B06-A29B-9E5ECEBCB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076227-08F1-4060-993E-2E51BF655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43EB-5DA2-4712-9B20-342CAD865F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27860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82B374-58E6-4DCE-96DE-AFC57AAD0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FA138F0-C187-4469-B229-CD5327CE76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BE348D9-B77B-4705-87CF-6FC85A1D66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F748E88-83D1-485E-AA31-F8AB0B378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AD308-203E-449E-B4E8-6FF1AE0A1D1A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C7EEA6-9F29-42B1-9BD9-DAB13CB97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130E5B8-20F0-42D9-A713-D7EA5D46E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7457F-C43F-4DB2-A5EC-185A53205E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44009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9ABE1C-79C1-4B0F-935D-C16E421CB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AAC76D4-4B4F-4FCA-BF6B-ED43F81AB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95CD37-124F-48DA-AD3E-3C82C7DAC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AD308-203E-449E-B4E8-6FF1AE0A1D1A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3D9C6B2-D960-48CF-9D65-5FC558307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B882BF7-7ABB-4C68-80FB-A15087A2A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7457F-C43F-4DB2-A5EC-185A53205E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83424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F3E5837-4140-4155-890E-37ACC0EC00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56B6CFD-611D-4E6C-8387-4BDE51AA1D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3DDDD1-3977-4A70-99F8-5C58E82FD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AD308-203E-449E-B4E8-6FF1AE0A1D1A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DC9DDC-632B-4C49-AE69-C38D8A86A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203027-2E6C-4FD6-B96A-7F1A808C7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7457F-C43F-4DB2-A5EC-185A53205E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28807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9865FD-A72D-4BDE-AB53-CB4B3A174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F3C841-3E1C-4CC8-8AF9-32008C02A1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648543F-5030-4D9C-B458-EA16E6B6F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0AFA-A849-47E7-9C14-3A7917C33932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59B87F-F106-4BBD-A782-1BDCA9151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25581F-DF7B-4C61-93F3-9626B06B1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43EB-5DA2-4712-9B20-342CAD865F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8574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C30DE7-8DC3-4D08-B8C0-BD6F0DC38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4E5EC3-AF98-444B-A381-39517268E8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9E24409-A2F6-409E-96FA-C3BE27190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584F45A-56A8-4487-B5E6-8E9A7A08A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0AFA-A849-47E7-9C14-3A7917C33932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31B6661-4FC7-4DAB-B792-E480269DA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BE9E0AF-6920-439A-8514-D8A9C3FD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43EB-5DA2-4712-9B20-342CAD865F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9243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531207-21FB-4D01-A21C-FA06D4D23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EE84877-BFEE-42C3-AD57-E6E5FB8BD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577B7F3-5B6A-4027-B58B-982941ECF5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C70A16C-3A99-4241-AD7B-97933217EB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A649510-81C8-4B0A-8D8B-A64BB27012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64443B8-F886-466C-A050-E1DDAEF9E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0AFA-A849-47E7-9C14-3A7917C33932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973C4A3-D16F-4A6E-8E0C-2CBE7FDB4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E6CBDFB-A61E-4121-AAEC-5FA9E2440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43EB-5DA2-4712-9B20-342CAD865F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58039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6FE705-688E-461E-9435-B7F2EE343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3E7ED9A-F35D-45FB-85F5-14E185A90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0AFA-A849-47E7-9C14-3A7917C33932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2F222FD-BCBA-4F47-89B9-4092FED9F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0DFABB-9AEA-4A24-84EB-1EDDED66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43EB-5DA2-4712-9B20-342CAD865F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45795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AE3869C-3681-4429-9F6F-7210271E2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0AFA-A849-47E7-9C14-3A7917C33932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439E1EC-89B0-4867-B269-070FE6E17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A0D1F2-6322-46CC-9758-0C3EC3250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43EB-5DA2-4712-9B20-342CAD865F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8238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DC5428-83CA-4AE9-B0AA-62F865DE1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AA0A35-D17A-4250-AD13-F942DDC26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818B908-8E73-4F43-8DB3-18CA22B7A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7C37B85-CDFF-43FA-A07A-FBE808B28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0AFA-A849-47E7-9C14-3A7917C33932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1C5C6EE-E6AC-4E16-B2BB-EE63A48F5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ECA4B6-A595-4195-BF31-E537EE5B4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43EB-5DA2-4712-9B20-342CAD865F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7471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82B374-58E6-4DCE-96DE-AFC57AAD0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FA138F0-C187-4469-B229-CD5327CE76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BE348D9-B77B-4705-87CF-6FC85A1D66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F748E88-83D1-485E-AA31-F8AB0B378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0AFA-A849-47E7-9C14-3A7917C33932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C7EEA6-9F29-42B1-9BD9-DAB13CB97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130E5B8-20F0-42D9-A713-D7EA5D46E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43EB-5DA2-4712-9B20-342CAD865F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86116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AED24EB-15B1-4E7B-8EAE-626C294DC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6F4F027-E9E9-4C92-A2EB-6716392B0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6099D9-3BB2-40B2-B496-30EA58239B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B0AFA-A849-47E7-9C14-3A7917C33932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808449-E84C-4B79-B54F-8A30D5E07C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262FB1-EF24-41F3-AB9E-C43818798C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143EB-5DA2-4712-9B20-342CAD865F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28090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AED24EB-15B1-4E7B-8EAE-626C294DC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6F4F027-E9E9-4C92-A2EB-6716392B0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6099D9-3BB2-40B2-B496-30EA58239B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AD308-203E-449E-B4E8-6FF1AE0A1D1A}" type="datetimeFigureOut">
              <a:rPr lang="es-CO" smtClean="0"/>
              <a:t>27/02/2026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808449-E84C-4B79-B54F-8A30D5E07C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262FB1-EF24-41F3-AB9E-C43818798C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7457F-C43F-4DB2-A5EC-185A53205E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6949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4478903-E3E9-4D04-B0D2-2EAD0C6F8B20}"/>
              </a:ext>
            </a:extLst>
          </p:cNvPr>
          <p:cNvSpPr txBox="1"/>
          <p:nvPr/>
        </p:nvSpPr>
        <p:spPr>
          <a:xfrm>
            <a:off x="469661" y="3848282"/>
            <a:ext cx="115444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4000" b="1" dirty="0">
                <a:solidFill>
                  <a:prstClr val="white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Simulación efectos del d</a:t>
            </a:r>
            <a:r>
              <a:rPr kumimoji="0" lang="es-CO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ecreto</a:t>
            </a:r>
            <a:r>
              <a:rPr kumimoji="0" lang="es-CO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182 de 2026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Habilitación Territorial EPS</a:t>
            </a:r>
            <a:endParaRPr kumimoji="0" lang="es-CO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81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F25B8B-2959-A2A4-760E-33BCCE9E0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A5D79F-BB68-396F-8D76-4B8F4F290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9775" y="177722"/>
            <a:ext cx="9105900" cy="573605"/>
          </a:xfrm>
        </p:spPr>
        <p:txBody>
          <a:bodyPr>
            <a:normAutofit fontScale="90000"/>
          </a:bodyPr>
          <a:lstStyle/>
          <a:p>
            <a:r>
              <a:rPr lang="es-MX" sz="3100" b="1" dirty="0">
                <a:solidFill>
                  <a:srgbClr val="348FE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Balance de cesión y asignación con población DANE</a:t>
            </a:r>
            <a:endParaRPr lang="es-CO" dirty="0">
              <a:solidFill>
                <a:srgbClr val="348FE2"/>
              </a:solidFill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DF565CA9-CA95-D272-C0BD-A2AA6704BBB6}"/>
              </a:ext>
            </a:extLst>
          </p:cNvPr>
          <p:cNvSpPr txBox="1">
            <a:spLocks/>
          </p:cNvSpPr>
          <p:nvPr/>
        </p:nvSpPr>
        <p:spPr>
          <a:xfrm>
            <a:off x="349103" y="509195"/>
            <a:ext cx="9364876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5F1C3780-C1EA-FCF1-4A25-A09DD8C49C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1128384"/>
              </p:ext>
            </p:extLst>
          </p:nvPr>
        </p:nvGraphicFramePr>
        <p:xfrm>
          <a:off x="975455" y="753614"/>
          <a:ext cx="10241089" cy="5595191"/>
        </p:xfrm>
        <a:graphic>
          <a:graphicData uri="http://schemas.openxmlformats.org/drawingml/2006/table">
            <a:tbl>
              <a:tblPr/>
              <a:tblGrid>
                <a:gridCol w="2230820">
                  <a:extLst>
                    <a:ext uri="{9D8B030D-6E8A-4147-A177-3AD203B41FA5}">
                      <a16:colId xmlns:a16="http://schemas.microsoft.com/office/drawing/2014/main" val="975697085"/>
                    </a:ext>
                  </a:extLst>
                </a:gridCol>
                <a:gridCol w="1403877">
                  <a:extLst>
                    <a:ext uri="{9D8B030D-6E8A-4147-A177-3AD203B41FA5}">
                      <a16:colId xmlns:a16="http://schemas.microsoft.com/office/drawing/2014/main" val="2015978665"/>
                    </a:ext>
                  </a:extLst>
                </a:gridCol>
                <a:gridCol w="1576959">
                  <a:extLst>
                    <a:ext uri="{9D8B030D-6E8A-4147-A177-3AD203B41FA5}">
                      <a16:colId xmlns:a16="http://schemas.microsoft.com/office/drawing/2014/main" val="4221717070"/>
                    </a:ext>
                  </a:extLst>
                </a:gridCol>
                <a:gridCol w="1365415">
                  <a:extLst>
                    <a:ext uri="{9D8B030D-6E8A-4147-A177-3AD203B41FA5}">
                      <a16:colId xmlns:a16="http://schemas.microsoft.com/office/drawing/2014/main" val="2190023843"/>
                    </a:ext>
                  </a:extLst>
                </a:gridCol>
                <a:gridCol w="1173105">
                  <a:extLst>
                    <a:ext uri="{9D8B030D-6E8A-4147-A177-3AD203B41FA5}">
                      <a16:colId xmlns:a16="http://schemas.microsoft.com/office/drawing/2014/main" val="2484105817"/>
                    </a:ext>
                  </a:extLst>
                </a:gridCol>
                <a:gridCol w="1461572">
                  <a:extLst>
                    <a:ext uri="{9D8B030D-6E8A-4147-A177-3AD203B41FA5}">
                      <a16:colId xmlns:a16="http://schemas.microsoft.com/office/drawing/2014/main" val="1544300866"/>
                    </a:ext>
                  </a:extLst>
                </a:gridCol>
                <a:gridCol w="1029341">
                  <a:extLst>
                    <a:ext uri="{9D8B030D-6E8A-4147-A177-3AD203B41FA5}">
                      <a16:colId xmlns:a16="http://schemas.microsoft.com/office/drawing/2014/main" val="1387369615"/>
                    </a:ext>
                  </a:extLst>
                </a:gridCol>
              </a:tblGrid>
              <a:tr h="22363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EPS</a:t>
                      </a:r>
                    </a:p>
                  </a:txBody>
                  <a:tcPr marL="4343" marR="4343" marT="4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Población BDUA </a:t>
                      </a:r>
                    </a:p>
                    <a:p>
                      <a:pPr algn="ctr" fontAlgn="ctr">
                        <a:buNone/>
                      </a:pPr>
                      <a:r>
                        <a:rPr lang="es-CO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(enero 2026)</a:t>
                      </a:r>
                    </a:p>
                  </a:txBody>
                  <a:tcPr marL="4343" marR="4343" marT="4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Población cedida</a:t>
                      </a:r>
                    </a:p>
                  </a:txBody>
                  <a:tcPr marL="4343" marR="4343" marT="4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Población asignada</a:t>
                      </a:r>
                    </a:p>
                  </a:txBody>
                  <a:tcPr marL="4343" marR="4343" marT="4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Movimiento neto población</a:t>
                      </a:r>
                    </a:p>
                  </a:txBody>
                  <a:tcPr marL="4343" marR="4343" marT="4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5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Población Final</a:t>
                      </a:r>
                    </a:p>
                  </a:txBody>
                  <a:tcPr marL="4343" marR="4343" marT="4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5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Variación</a:t>
                      </a:r>
                    </a:p>
                  </a:txBody>
                  <a:tcPr marL="4343" marR="4343" marT="4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156626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NUEVA EPS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11.580.267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2.618.804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      2.618.804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14.199.071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22,6%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450025"/>
                  </a:ext>
                </a:extLst>
              </a:tr>
              <a:tr h="2096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SANITAS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5.993.782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1.269.760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707.121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9C0006"/>
                          </a:solidFill>
                          <a:effectLst/>
                          <a:latin typeface="Aptos Narrow" panose="020B0004020202020204" pitchFamily="34" charset="0"/>
                        </a:rPr>
                        <a:t>-         562.639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5.431.143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 pitchFamily="34" charset="0"/>
                        </a:rPr>
                        <a:t>-9,4%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584823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SURA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5.491.032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376.636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198.246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 pitchFamily="34" charset="0"/>
                        </a:rPr>
                        <a:t>-         178.390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5.312.642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 pitchFamily="34" charset="0"/>
                        </a:rPr>
                        <a:t>-3,2%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810533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SALUD  TOTAL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5.325.084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654.409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586.171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 pitchFamily="34" charset="0"/>
                        </a:rPr>
                        <a:t>-            68.238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5.256.847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 pitchFamily="34" charset="0"/>
                        </a:rPr>
                        <a:t>-1,3%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6443070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COOSALUD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3.359.492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1.014.563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35.199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 pitchFamily="34" charset="0"/>
                        </a:rPr>
                        <a:t>-         979.364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2.380.128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 pitchFamily="34" charset="0"/>
                        </a:rPr>
                        <a:t>-29,2%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1555188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MUTUAL SER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2.689.798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371.248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796.608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425.360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3.115.158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15,8%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348646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FAMISANAR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2.608.564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755.140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13.636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 pitchFamily="34" charset="0"/>
                        </a:rPr>
                        <a:t>-         741.504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1.867.060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 pitchFamily="34" charset="0"/>
                        </a:rPr>
                        <a:t>-28,4%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689339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REGIMEN DE EXCEPCION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2.248.362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2.248.362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0,0%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8752637"/>
                  </a:ext>
                </a:extLst>
              </a:tr>
              <a:tr h="2096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COMPENSAR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1.787.765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60.992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98.577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37.585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1.825.350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2,1%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689732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EMSSANAR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1.671.593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390.815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34.244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 pitchFamily="34" charset="0"/>
                        </a:rPr>
                        <a:t>-         356.571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1.315.022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 pitchFamily="34" charset="0"/>
                        </a:rPr>
                        <a:t>-21,3%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122760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SAVIA SALUD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1.683.458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53.015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53.015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1.736.473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3,1%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1572589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ASMET  SALUD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1.584.755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916.062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48.535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 pitchFamily="34" charset="0"/>
                        </a:rPr>
                        <a:t>-         867.527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717.228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 pitchFamily="34" charset="0"/>
                        </a:rPr>
                        <a:t>-54,7%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1273281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CAJACOPI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1.367.866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457.487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521.778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64.291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1.432.158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4,7%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126359"/>
                  </a:ext>
                </a:extLst>
              </a:tr>
              <a:tr h="2096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CAPITAL SALUD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1.130.816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94.632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42.002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 pitchFamily="34" charset="0"/>
                        </a:rPr>
                        <a:t>-            52.630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1.078.186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 pitchFamily="34" charset="0"/>
                        </a:rPr>
                        <a:t>-4,7%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0243752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S.O.S.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741.797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23.275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322.248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298.973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1.040.770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40,3%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2871290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MALLAMAS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447.230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447.230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0,0%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507228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FAMILIAR DE COLOMBIA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370.752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122.412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146.227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23.815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394.567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6,4%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430658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DUSAKAWI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306.406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306.406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0,0%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72421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ANASWAYUU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300.568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300.568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0,0%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5196269"/>
                  </a:ext>
                </a:extLst>
              </a:tr>
              <a:tr h="2096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COMFENALCO  VALLE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295.170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12.256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139.234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126.978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422.148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43,0%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6919801"/>
                  </a:ext>
                </a:extLst>
              </a:tr>
              <a:tr h="2096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ALIANSALUD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257.680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       7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13.946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13.939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271.619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5,4%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2750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COMFAORIENTE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253.932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35.206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35.206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289.138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13,9%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585141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A.I.C.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257.608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257.608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0,0%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2712517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COMFACHOCO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167.412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54.488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54.488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221.900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32,5%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577083"/>
                  </a:ext>
                </a:extLst>
              </a:tr>
              <a:tr h="1624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CAPRESOCA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167.740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    24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5.047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5.023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172.763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3,0%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135285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PIJAOS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112.027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112.027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0,0%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6864964"/>
                  </a:ext>
                </a:extLst>
              </a:tr>
              <a:tr h="1624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SALUD MIA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76.871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       1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49.387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49.386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126.257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6100"/>
                          </a:solidFill>
                          <a:effectLst/>
                          <a:latin typeface="Aptos Narrow" panose="020B0004020202020204" pitchFamily="34" charset="0"/>
                        </a:rPr>
                        <a:t>64,2%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86329"/>
                  </a:ext>
                </a:extLst>
              </a:tr>
              <a:tr h="2096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FERROCARRILES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28.433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28.433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0,0%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632187"/>
                  </a:ext>
                </a:extLst>
              </a:tr>
              <a:tr h="2096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E.P.M.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6.839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-  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6.839 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0,0%</a:t>
                      </a:r>
                    </a:p>
                  </a:txBody>
                  <a:tcPr marL="4343" marR="4343" marT="4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8220276"/>
                  </a:ext>
                </a:extLst>
              </a:tr>
              <a:tr h="10497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4343" marR="4343" marT="43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        52.313.099 </a:t>
                      </a:r>
                    </a:p>
                  </a:txBody>
                  <a:tcPr marL="4343" marR="4343" marT="43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6.519.719 </a:t>
                      </a:r>
                    </a:p>
                  </a:txBody>
                  <a:tcPr marL="4343" marR="4343" marT="43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          6.519.719 </a:t>
                      </a:r>
                    </a:p>
                  </a:txBody>
                  <a:tcPr marL="4343" marR="4343" marT="43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 </a:t>
                      </a:r>
                    </a:p>
                  </a:txBody>
                  <a:tcPr marL="4343" marR="4343" marT="43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          52.313.099 </a:t>
                      </a:r>
                    </a:p>
                  </a:txBody>
                  <a:tcPr marL="4343" marR="4343" marT="43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12,46%</a:t>
                      </a:r>
                    </a:p>
                  </a:txBody>
                  <a:tcPr marL="4343" marR="4343" marT="43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F9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466008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A08A6C95-3342-4B91-B5E4-A8047B49C311}"/>
              </a:ext>
            </a:extLst>
          </p:cNvPr>
          <p:cNvSpPr txBox="1"/>
          <p:nvPr/>
        </p:nvSpPr>
        <p:spPr>
          <a:xfrm>
            <a:off x="0" y="6596390"/>
            <a:ext cx="3749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50" dirty="0"/>
              <a:t>Fuente: DANE, BDUA, Cálculos propios Acemi</a:t>
            </a:r>
          </a:p>
        </p:txBody>
      </p:sp>
    </p:spTree>
    <p:extLst>
      <p:ext uri="{BB962C8B-B14F-4D97-AF65-F5344CB8AC3E}">
        <p14:creationId xmlns:p14="http://schemas.microsoft.com/office/powerpoint/2010/main" val="3537095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5FEAF5-0691-8E17-51D5-27EAC6E4B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4693FC-4443-A12C-8192-B524A341B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4957" y="75071"/>
            <a:ext cx="7763257" cy="573605"/>
          </a:xfrm>
        </p:spPr>
        <p:txBody>
          <a:bodyPr>
            <a:normAutofit/>
          </a:bodyPr>
          <a:lstStyle/>
          <a:p>
            <a:r>
              <a:rPr lang="es-CO" sz="2800" b="1" dirty="0">
                <a:solidFill>
                  <a:srgbClr val="348FE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Variación en la presencia municipal por EPS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B8E255B-C321-56D8-6E0F-36051B07E7C1}"/>
              </a:ext>
            </a:extLst>
          </p:cNvPr>
          <p:cNvSpPr txBox="1">
            <a:spLocks/>
          </p:cNvSpPr>
          <p:nvPr/>
        </p:nvSpPr>
        <p:spPr>
          <a:xfrm>
            <a:off x="349103" y="509195"/>
            <a:ext cx="9364876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7EC7F2CA-E749-AFDA-F7E8-F6B8541C2B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4364895"/>
              </p:ext>
            </p:extLst>
          </p:nvPr>
        </p:nvGraphicFramePr>
        <p:xfrm>
          <a:off x="2202670" y="648676"/>
          <a:ext cx="8194059" cy="5957069"/>
        </p:xfrm>
        <a:graphic>
          <a:graphicData uri="http://schemas.openxmlformats.org/drawingml/2006/table">
            <a:tbl>
              <a:tblPr/>
              <a:tblGrid>
                <a:gridCol w="1699313">
                  <a:extLst>
                    <a:ext uri="{9D8B030D-6E8A-4147-A177-3AD203B41FA5}">
                      <a16:colId xmlns:a16="http://schemas.microsoft.com/office/drawing/2014/main" val="2689609346"/>
                    </a:ext>
                  </a:extLst>
                </a:gridCol>
                <a:gridCol w="2264224">
                  <a:extLst>
                    <a:ext uri="{9D8B030D-6E8A-4147-A177-3AD203B41FA5}">
                      <a16:colId xmlns:a16="http://schemas.microsoft.com/office/drawing/2014/main" val="427230413"/>
                    </a:ext>
                  </a:extLst>
                </a:gridCol>
                <a:gridCol w="2115261">
                  <a:extLst>
                    <a:ext uri="{9D8B030D-6E8A-4147-A177-3AD203B41FA5}">
                      <a16:colId xmlns:a16="http://schemas.microsoft.com/office/drawing/2014/main" val="1668107546"/>
                    </a:ext>
                  </a:extLst>
                </a:gridCol>
                <a:gridCol w="2115261">
                  <a:extLst>
                    <a:ext uri="{9D8B030D-6E8A-4147-A177-3AD203B41FA5}">
                      <a16:colId xmlns:a16="http://schemas.microsoft.com/office/drawing/2014/main" val="2143260049"/>
                    </a:ext>
                  </a:extLst>
                </a:gridCol>
              </a:tblGrid>
              <a:tr h="1583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Entidades</a:t>
                      </a:r>
                    </a:p>
                  </a:txBody>
                  <a:tcPr marL="5849" marR="5849" marT="58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Antes del decreto</a:t>
                      </a:r>
                    </a:p>
                  </a:txBody>
                  <a:tcPr marL="5849" marR="5849" marT="58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Después del decreto</a:t>
                      </a:r>
                    </a:p>
                  </a:txBody>
                  <a:tcPr marL="5849" marR="5849" marT="58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Diferencia presencia municipal </a:t>
                      </a:r>
                    </a:p>
                  </a:txBody>
                  <a:tcPr marL="5849" marR="5849" marT="58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824617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NUEVA EPS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580927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SANITAS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549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-462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3828807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SURA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-77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542945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SALUD  TOTAL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421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-338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179823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COOSALUD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350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-264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8409762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MUTUAL SER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-56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1577243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FAMISANAR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-117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7999459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REGIMEN DE EXCEPCION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1124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1124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40031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COMPENSAR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-34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6966833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EMSSANAR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-71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9892766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SAVIA SALUD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534947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ASMET  SALUD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-144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744766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CAJACOPI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-259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03396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CAPITAL SALUD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-23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7002954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S.O.S.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-52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942606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MALLAMAS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831039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FAMILIAR DE COLOMBIA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-74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210968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DUSAKAWI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260112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ANASWAYUU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735959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COMFENALCO  VALLE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-5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560937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ALIANSALUD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-5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3937544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A.I.C.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6503950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COMFAORIENTE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4815637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CAPRESOCA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-18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554624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COMFACHOCO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5434506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PIJAOS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8936934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SALUD MIA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7826987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FERROCARRILES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539482"/>
                  </a:ext>
                </a:extLst>
              </a:tr>
              <a:tr h="1583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E.P.M.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993099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08456442-3381-4BF6-8756-A0A562680D7B}"/>
              </a:ext>
            </a:extLst>
          </p:cNvPr>
          <p:cNvSpPr txBox="1"/>
          <p:nvPr/>
        </p:nvSpPr>
        <p:spPr>
          <a:xfrm>
            <a:off x="0" y="6596390"/>
            <a:ext cx="3749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/>
              <a:t>Fuente: DANE, BDUA, Acemi, cálculos propios</a:t>
            </a:r>
          </a:p>
        </p:txBody>
      </p:sp>
    </p:spTree>
    <p:extLst>
      <p:ext uri="{BB962C8B-B14F-4D97-AF65-F5344CB8AC3E}">
        <p14:creationId xmlns:p14="http://schemas.microsoft.com/office/powerpoint/2010/main" val="2021467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FFB566-46F6-C003-AFF3-D0AFB7B4D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0A85C0-DEE7-CCDD-8EBE-D0A03934E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224" y="97353"/>
            <a:ext cx="10610948" cy="573605"/>
          </a:xfrm>
        </p:spPr>
        <p:txBody>
          <a:bodyPr>
            <a:noAutofit/>
          </a:bodyPr>
          <a:lstStyle/>
          <a:p>
            <a:r>
              <a:rPr lang="es-CO" sz="2400" b="1" dirty="0">
                <a:solidFill>
                  <a:srgbClr val="348FE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Sanitas</a:t>
            </a:r>
            <a:endParaRPr lang="es-CO" sz="3600" dirty="0">
              <a:solidFill>
                <a:srgbClr val="348FE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4561A489-D831-AA8A-8FD2-AE4DD1586F9E}"/>
              </a:ext>
            </a:extLst>
          </p:cNvPr>
          <p:cNvSpPr txBox="1">
            <a:spLocks/>
          </p:cNvSpPr>
          <p:nvPr/>
        </p:nvSpPr>
        <p:spPr>
          <a:xfrm>
            <a:off x="1899764" y="500975"/>
            <a:ext cx="10277476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Presencia por municipios antes y después del decreto 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DF5E304-8696-91DE-C564-DB841F9A31A3}"/>
              </a:ext>
            </a:extLst>
          </p:cNvPr>
          <p:cNvSpPr/>
          <p:nvPr/>
        </p:nvSpPr>
        <p:spPr>
          <a:xfrm>
            <a:off x="6042001" y="1063105"/>
            <a:ext cx="108000" cy="540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0EC80597-9E7C-73F0-463F-71E6706D87C2}"/>
              </a:ext>
            </a:extLst>
          </p:cNvPr>
          <p:cNvSpPr txBox="1">
            <a:spLocks/>
          </p:cNvSpPr>
          <p:nvPr/>
        </p:nvSpPr>
        <p:spPr>
          <a:xfrm rot="16200000">
            <a:off x="-181084" y="1792865"/>
            <a:ext cx="1671179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ANTES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1B8D6FBE-B4DC-2EED-EF1E-07B244428328}"/>
              </a:ext>
            </a:extLst>
          </p:cNvPr>
          <p:cNvSpPr txBox="1">
            <a:spLocks/>
          </p:cNvSpPr>
          <p:nvPr/>
        </p:nvSpPr>
        <p:spPr>
          <a:xfrm rot="16200000">
            <a:off x="5562969" y="1849711"/>
            <a:ext cx="1784870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DESPUES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9B9017F7-2C50-8FEE-AE7B-ACE39D9BDC38}"/>
              </a:ext>
            </a:extLst>
          </p:cNvPr>
          <p:cNvSpPr txBox="1">
            <a:spLocks/>
          </p:cNvSpPr>
          <p:nvPr/>
        </p:nvSpPr>
        <p:spPr>
          <a:xfrm>
            <a:off x="134589" y="6062002"/>
            <a:ext cx="2152095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549 Municipios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02092A53-A29E-30C7-AE2D-4085DA8455B5}"/>
              </a:ext>
            </a:extLst>
          </p:cNvPr>
          <p:cNvSpPr txBox="1">
            <a:spLocks/>
          </p:cNvSpPr>
          <p:nvPr/>
        </p:nvSpPr>
        <p:spPr>
          <a:xfrm>
            <a:off x="6168601" y="6062002"/>
            <a:ext cx="2152095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87 Municipios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1641610-D50B-474E-DDBD-A96ADE7DBB8E}"/>
              </a:ext>
            </a:extLst>
          </p:cNvPr>
          <p:cNvSpPr txBox="1"/>
          <p:nvPr/>
        </p:nvSpPr>
        <p:spPr>
          <a:xfrm>
            <a:off x="-1" y="6573328"/>
            <a:ext cx="102774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Fuente: </a:t>
            </a:r>
            <a:r>
              <a:rPr kumimoji="0" lang="es-CO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Estimaciones de ACEMI a partir de información de la BDUA y reglas establecidas en los proyectos de resolución de regionalización y habilitación de las EPS</a:t>
            </a:r>
          </a:p>
        </p:txBody>
      </p:sp>
      <p:pic>
        <p:nvPicPr>
          <p:cNvPr id="9" name="Imagen 8" descr="Mapa&#10;&#10;El contenido generado por IA puede ser incorrecto.">
            <a:extLst>
              <a:ext uri="{FF2B5EF4-FFF2-40B4-BE49-F238E27FC236}">
                <a16:creationId xmlns:a16="http://schemas.microsoft.com/office/drawing/2014/main" id="{9B3BA8AF-B386-66CB-FC0B-B61DAB3859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329" y="1063105"/>
            <a:ext cx="3934884" cy="5400000"/>
          </a:xfrm>
          <a:prstGeom prst="rect">
            <a:avLst/>
          </a:prstGeom>
        </p:spPr>
      </p:pic>
      <p:pic>
        <p:nvPicPr>
          <p:cNvPr id="5" name="Imagen 4" descr="Mapa&#10;&#10;El contenido generado por IA puede ser incorrecto.">
            <a:extLst>
              <a:ext uri="{FF2B5EF4-FFF2-40B4-BE49-F238E27FC236}">
                <a16:creationId xmlns:a16="http://schemas.microsoft.com/office/drawing/2014/main" id="{32879B1C-118C-3854-6477-89BC2D472F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105" y="1063105"/>
            <a:ext cx="3934884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1786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D0B7C2-6C5C-15B8-49EA-9250A7579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09569B-0FF3-E425-F65A-46F4CF5A9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2153" y="28892"/>
            <a:ext cx="11493794" cy="573605"/>
          </a:xfrm>
        </p:spPr>
        <p:txBody>
          <a:bodyPr>
            <a:noAutofit/>
          </a:bodyPr>
          <a:lstStyle/>
          <a:p>
            <a:r>
              <a:rPr lang="es-CO" sz="2400" b="1" dirty="0">
                <a:solidFill>
                  <a:srgbClr val="348FE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SURA</a:t>
            </a:r>
            <a:endParaRPr lang="es-CO" sz="3600" dirty="0">
              <a:solidFill>
                <a:srgbClr val="348FE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A9BDC56-B7B9-51B2-7F35-4E8FD071AB51}"/>
              </a:ext>
            </a:extLst>
          </p:cNvPr>
          <p:cNvSpPr/>
          <p:nvPr/>
        </p:nvSpPr>
        <p:spPr>
          <a:xfrm>
            <a:off x="6042001" y="1063105"/>
            <a:ext cx="108000" cy="540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4218B92E-AACA-940D-F345-A514B0BFFCEC}"/>
              </a:ext>
            </a:extLst>
          </p:cNvPr>
          <p:cNvSpPr txBox="1">
            <a:spLocks/>
          </p:cNvSpPr>
          <p:nvPr/>
        </p:nvSpPr>
        <p:spPr>
          <a:xfrm rot="16200000">
            <a:off x="-181084" y="1792865"/>
            <a:ext cx="1671179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ANTES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FD5F2B17-5453-F663-781F-476FDBD6FD07}"/>
              </a:ext>
            </a:extLst>
          </p:cNvPr>
          <p:cNvSpPr txBox="1">
            <a:spLocks/>
          </p:cNvSpPr>
          <p:nvPr/>
        </p:nvSpPr>
        <p:spPr>
          <a:xfrm rot="16200000">
            <a:off x="5562969" y="1849711"/>
            <a:ext cx="1784870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DESPUES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B9D2DB4A-E2EE-3E42-D685-EE3893D2DA0E}"/>
              </a:ext>
            </a:extLst>
          </p:cNvPr>
          <p:cNvSpPr txBox="1">
            <a:spLocks/>
          </p:cNvSpPr>
          <p:nvPr/>
        </p:nvSpPr>
        <p:spPr>
          <a:xfrm>
            <a:off x="134589" y="6062002"/>
            <a:ext cx="2152095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124 Municipios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90BC7DD6-8E93-18D7-9EB4-A01D4D4AE2F3}"/>
              </a:ext>
            </a:extLst>
          </p:cNvPr>
          <p:cNvSpPr txBox="1">
            <a:spLocks/>
          </p:cNvSpPr>
          <p:nvPr/>
        </p:nvSpPr>
        <p:spPr>
          <a:xfrm>
            <a:off x="6168601" y="6062002"/>
            <a:ext cx="2152095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47 Municipios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6172D47-89DF-6E12-BF6C-CDBCC25E6E44}"/>
              </a:ext>
            </a:extLst>
          </p:cNvPr>
          <p:cNvSpPr txBox="1"/>
          <p:nvPr/>
        </p:nvSpPr>
        <p:spPr>
          <a:xfrm>
            <a:off x="-1" y="6573328"/>
            <a:ext cx="102774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Fuente: </a:t>
            </a:r>
            <a:r>
              <a:rPr kumimoji="0" lang="es-CO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Estimaciones de ACEMI a partir de información de la BDUA y reglas establecidas en los proyectos de resolución de regionalización y habilitación de las EPS</a:t>
            </a:r>
          </a:p>
        </p:txBody>
      </p:sp>
      <p:pic>
        <p:nvPicPr>
          <p:cNvPr id="9" name="Imagen 8" descr="Mapa&#10;&#10;El contenido generado por IA puede ser incorrecto.">
            <a:extLst>
              <a:ext uri="{FF2B5EF4-FFF2-40B4-BE49-F238E27FC236}">
                <a16:creationId xmlns:a16="http://schemas.microsoft.com/office/drawing/2014/main" id="{84B872DF-5C6B-E760-5BE1-57405ABFF6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527" y="1063105"/>
            <a:ext cx="3934884" cy="5400000"/>
          </a:xfrm>
          <a:prstGeom prst="rect">
            <a:avLst/>
          </a:prstGeom>
        </p:spPr>
      </p:pic>
      <p:pic>
        <p:nvPicPr>
          <p:cNvPr id="10" name="Imagen 9" descr="Mapa&#10;&#10;El contenido generado por IA puede ser incorrecto.">
            <a:extLst>
              <a:ext uri="{FF2B5EF4-FFF2-40B4-BE49-F238E27FC236}">
                <a16:creationId xmlns:a16="http://schemas.microsoft.com/office/drawing/2014/main" id="{BBEC82AC-37FF-986B-8567-8B6D9A197F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817" y="1092287"/>
            <a:ext cx="3934884" cy="5400000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81FD7E73-81CA-4BF7-BE26-04A2F650DB52}"/>
              </a:ext>
            </a:extLst>
          </p:cNvPr>
          <p:cNvSpPr txBox="1">
            <a:spLocks/>
          </p:cNvSpPr>
          <p:nvPr/>
        </p:nvSpPr>
        <p:spPr>
          <a:xfrm>
            <a:off x="1899764" y="500975"/>
            <a:ext cx="10277476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Presencia por municipios antes y después del decreto </a:t>
            </a:r>
          </a:p>
        </p:txBody>
      </p:sp>
    </p:spTree>
    <p:extLst>
      <p:ext uri="{BB962C8B-B14F-4D97-AF65-F5344CB8AC3E}">
        <p14:creationId xmlns:p14="http://schemas.microsoft.com/office/powerpoint/2010/main" val="794637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27EB13-E53B-D32D-C602-CAE85037D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FE0EB7-687F-FDD6-2A7A-F478DEB53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678" y="61114"/>
            <a:ext cx="11493794" cy="573605"/>
          </a:xfrm>
        </p:spPr>
        <p:txBody>
          <a:bodyPr>
            <a:noAutofit/>
          </a:bodyPr>
          <a:lstStyle/>
          <a:p>
            <a:r>
              <a:rPr lang="es-CO" sz="2400" b="1" dirty="0">
                <a:solidFill>
                  <a:srgbClr val="348FE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Salud Total</a:t>
            </a:r>
            <a:endParaRPr lang="es-CO" sz="3600" dirty="0">
              <a:solidFill>
                <a:srgbClr val="348FE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3FAC6BD-D6E3-97ED-E2BF-D52E8F8A86D1}"/>
              </a:ext>
            </a:extLst>
          </p:cNvPr>
          <p:cNvSpPr/>
          <p:nvPr/>
        </p:nvSpPr>
        <p:spPr>
          <a:xfrm>
            <a:off x="6042001" y="1063105"/>
            <a:ext cx="108000" cy="540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8EDE1978-0576-8855-22DD-C91AD0A9FD1E}"/>
              </a:ext>
            </a:extLst>
          </p:cNvPr>
          <p:cNvSpPr txBox="1">
            <a:spLocks/>
          </p:cNvSpPr>
          <p:nvPr/>
        </p:nvSpPr>
        <p:spPr>
          <a:xfrm rot="16200000">
            <a:off x="-181084" y="1792865"/>
            <a:ext cx="1671179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ANTES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180B62B5-B938-21D4-2B82-08236097A927}"/>
              </a:ext>
            </a:extLst>
          </p:cNvPr>
          <p:cNvSpPr txBox="1">
            <a:spLocks/>
          </p:cNvSpPr>
          <p:nvPr/>
        </p:nvSpPr>
        <p:spPr>
          <a:xfrm rot="16200000">
            <a:off x="5562969" y="1849711"/>
            <a:ext cx="1784870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DESPUES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04DD0B2E-B85A-038E-D5A8-1F4D77035BB7}"/>
              </a:ext>
            </a:extLst>
          </p:cNvPr>
          <p:cNvSpPr txBox="1">
            <a:spLocks/>
          </p:cNvSpPr>
          <p:nvPr/>
        </p:nvSpPr>
        <p:spPr>
          <a:xfrm>
            <a:off x="134589" y="6062002"/>
            <a:ext cx="2152095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421 Municipios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9F31F1DD-6977-070F-79A3-B74C52EE73B2}"/>
              </a:ext>
            </a:extLst>
          </p:cNvPr>
          <p:cNvSpPr txBox="1">
            <a:spLocks/>
          </p:cNvSpPr>
          <p:nvPr/>
        </p:nvSpPr>
        <p:spPr>
          <a:xfrm>
            <a:off x="6168601" y="6062002"/>
            <a:ext cx="2152095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83 Municipios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E9E4383-55E5-9697-45E9-DF57CB61AE2D}"/>
              </a:ext>
            </a:extLst>
          </p:cNvPr>
          <p:cNvSpPr txBox="1"/>
          <p:nvPr/>
        </p:nvSpPr>
        <p:spPr>
          <a:xfrm>
            <a:off x="-1" y="6573328"/>
            <a:ext cx="102774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Fuente: </a:t>
            </a:r>
            <a:r>
              <a:rPr kumimoji="0" lang="es-CO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Estimaciones de ACEMI a partir de información de la BDUA y reglas establecidas en los proyectos de resolución de regionalización y habilitación de las EPS</a:t>
            </a:r>
          </a:p>
        </p:txBody>
      </p:sp>
      <p:pic>
        <p:nvPicPr>
          <p:cNvPr id="10" name="Imagen 9" descr="Mapa&#10;&#10;El contenido generado por IA puede ser incorrecto.">
            <a:extLst>
              <a:ext uri="{FF2B5EF4-FFF2-40B4-BE49-F238E27FC236}">
                <a16:creationId xmlns:a16="http://schemas.microsoft.com/office/drawing/2014/main" id="{7A69BFB8-82B2-A582-3A0C-DE5994E29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475" y="1063105"/>
            <a:ext cx="3934884" cy="5400000"/>
          </a:xfrm>
          <a:prstGeom prst="rect">
            <a:avLst/>
          </a:prstGeom>
        </p:spPr>
      </p:pic>
      <p:pic>
        <p:nvPicPr>
          <p:cNvPr id="9" name="Imagen 8" descr="Mapa&#10;&#10;El contenido generado por IA puede ser incorrecto.">
            <a:extLst>
              <a:ext uri="{FF2B5EF4-FFF2-40B4-BE49-F238E27FC236}">
                <a16:creationId xmlns:a16="http://schemas.microsoft.com/office/drawing/2014/main" id="{09240B04-CD1E-9F39-6152-01B484FBF4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817" y="1063105"/>
            <a:ext cx="3934884" cy="5400000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174A5893-C753-48C7-BEE7-7AA8C7D6AFE1}"/>
              </a:ext>
            </a:extLst>
          </p:cNvPr>
          <p:cNvSpPr txBox="1">
            <a:spLocks/>
          </p:cNvSpPr>
          <p:nvPr/>
        </p:nvSpPr>
        <p:spPr>
          <a:xfrm>
            <a:off x="1899764" y="500975"/>
            <a:ext cx="10277476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Presencia por municipios antes y después del decreto </a:t>
            </a:r>
          </a:p>
        </p:txBody>
      </p:sp>
    </p:spTree>
    <p:extLst>
      <p:ext uri="{BB962C8B-B14F-4D97-AF65-F5344CB8AC3E}">
        <p14:creationId xmlns:p14="http://schemas.microsoft.com/office/powerpoint/2010/main" val="1683974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498917-50EF-B330-D927-C089B219B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9583D1-BC7C-0F4B-42C5-A3A0F50D3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728" y="23062"/>
            <a:ext cx="11493794" cy="573605"/>
          </a:xfrm>
        </p:spPr>
        <p:txBody>
          <a:bodyPr>
            <a:noAutofit/>
          </a:bodyPr>
          <a:lstStyle/>
          <a:p>
            <a:r>
              <a:rPr lang="es-CO" sz="2400" b="1" dirty="0">
                <a:solidFill>
                  <a:srgbClr val="348FE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Compensar</a:t>
            </a:r>
            <a:endParaRPr lang="es-CO" sz="3600" dirty="0">
              <a:solidFill>
                <a:srgbClr val="348FE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70835EC-1C52-3FFD-74A1-78318072F211}"/>
              </a:ext>
            </a:extLst>
          </p:cNvPr>
          <p:cNvSpPr/>
          <p:nvPr/>
        </p:nvSpPr>
        <p:spPr>
          <a:xfrm>
            <a:off x="6042001" y="1063105"/>
            <a:ext cx="108000" cy="540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CC1C9283-FB33-2CB7-F5AC-92A8239743A8}"/>
              </a:ext>
            </a:extLst>
          </p:cNvPr>
          <p:cNvSpPr txBox="1">
            <a:spLocks/>
          </p:cNvSpPr>
          <p:nvPr/>
        </p:nvSpPr>
        <p:spPr>
          <a:xfrm rot="16200000">
            <a:off x="-181084" y="1792865"/>
            <a:ext cx="1671179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ANTES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7EC26D1E-38D6-72F5-2E81-01D97BCCB3BB}"/>
              </a:ext>
            </a:extLst>
          </p:cNvPr>
          <p:cNvSpPr txBox="1">
            <a:spLocks/>
          </p:cNvSpPr>
          <p:nvPr/>
        </p:nvSpPr>
        <p:spPr>
          <a:xfrm rot="16200000">
            <a:off x="5562969" y="1849711"/>
            <a:ext cx="1784870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DESPUES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64E6BA08-9BF3-DE1A-8624-31367298D901}"/>
              </a:ext>
            </a:extLst>
          </p:cNvPr>
          <p:cNvSpPr txBox="1">
            <a:spLocks/>
          </p:cNvSpPr>
          <p:nvPr/>
        </p:nvSpPr>
        <p:spPr>
          <a:xfrm>
            <a:off x="134589" y="6062002"/>
            <a:ext cx="2152095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000" b="1" dirty="0">
                <a:solidFill>
                  <a:srgbClr val="A5A5A5">
                    <a:lumMod val="75000"/>
                  </a:srgb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49</a:t>
            </a: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Municipios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7EF0F56C-B57A-4367-6565-FA54E5301C1B}"/>
              </a:ext>
            </a:extLst>
          </p:cNvPr>
          <p:cNvSpPr txBox="1">
            <a:spLocks/>
          </p:cNvSpPr>
          <p:nvPr/>
        </p:nvSpPr>
        <p:spPr>
          <a:xfrm>
            <a:off x="6168601" y="6062002"/>
            <a:ext cx="2152095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15 Municipios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C632A65-FE59-8C68-83C6-18C57D3ADC96}"/>
              </a:ext>
            </a:extLst>
          </p:cNvPr>
          <p:cNvSpPr txBox="1"/>
          <p:nvPr/>
        </p:nvSpPr>
        <p:spPr>
          <a:xfrm>
            <a:off x="-1" y="6573328"/>
            <a:ext cx="102774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Fuente: </a:t>
            </a:r>
            <a:r>
              <a:rPr kumimoji="0" lang="es-CO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Estimaciones de ACEMI a partir de información de la BDUA y reglas establecidas en los proyectos de resolución de regionalización y habilitación de las EPS</a:t>
            </a:r>
          </a:p>
        </p:txBody>
      </p:sp>
      <p:pic>
        <p:nvPicPr>
          <p:cNvPr id="10" name="Imagen 9" descr="Mapa&#10;&#10;El contenido generado por IA puede ser incorrecto.">
            <a:extLst>
              <a:ext uri="{FF2B5EF4-FFF2-40B4-BE49-F238E27FC236}">
                <a16:creationId xmlns:a16="http://schemas.microsoft.com/office/drawing/2014/main" id="{6E1EDF69-BF40-0142-C429-DD27379140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199" y="1080025"/>
            <a:ext cx="3934884" cy="5400000"/>
          </a:xfrm>
          <a:prstGeom prst="rect">
            <a:avLst/>
          </a:prstGeom>
        </p:spPr>
      </p:pic>
      <p:pic>
        <p:nvPicPr>
          <p:cNvPr id="9" name="Imagen 8" descr="Mapa&#10;&#10;El contenido generado por IA puede ser incorrecto.">
            <a:extLst>
              <a:ext uri="{FF2B5EF4-FFF2-40B4-BE49-F238E27FC236}">
                <a16:creationId xmlns:a16="http://schemas.microsoft.com/office/drawing/2014/main" id="{4510C718-A3E6-C0B2-D9B7-F0B3C489D2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117" y="1080025"/>
            <a:ext cx="3934884" cy="5400000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A1D598B4-7BF3-4D0B-9412-8E396C67FD3E}"/>
              </a:ext>
            </a:extLst>
          </p:cNvPr>
          <p:cNvSpPr txBox="1">
            <a:spLocks/>
          </p:cNvSpPr>
          <p:nvPr/>
        </p:nvSpPr>
        <p:spPr>
          <a:xfrm>
            <a:off x="1899764" y="500975"/>
            <a:ext cx="10277476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Presencia por municipios antes y después del decreto </a:t>
            </a:r>
          </a:p>
        </p:txBody>
      </p:sp>
    </p:spTree>
    <p:extLst>
      <p:ext uri="{BB962C8B-B14F-4D97-AF65-F5344CB8AC3E}">
        <p14:creationId xmlns:p14="http://schemas.microsoft.com/office/powerpoint/2010/main" val="1683031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194F0C-18B7-8C97-F73E-352D42BC6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FD721E-6057-406D-EFFC-A2F527C89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2628" y="23061"/>
            <a:ext cx="11493794" cy="573605"/>
          </a:xfrm>
        </p:spPr>
        <p:txBody>
          <a:bodyPr>
            <a:noAutofit/>
          </a:bodyPr>
          <a:lstStyle/>
          <a:p>
            <a:r>
              <a:rPr lang="es-CO" sz="2400" b="1" dirty="0">
                <a:solidFill>
                  <a:srgbClr val="348FE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Comfenalco Valle</a:t>
            </a:r>
            <a:endParaRPr lang="es-CO" sz="3600" dirty="0">
              <a:solidFill>
                <a:srgbClr val="348FE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5FF601CC-4E09-3307-72C3-C94F0A9B81EE}"/>
              </a:ext>
            </a:extLst>
          </p:cNvPr>
          <p:cNvSpPr/>
          <p:nvPr/>
        </p:nvSpPr>
        <p:spPr>
          <a:xfrm>
            <a:off x="6042001" y="1063105"/>
            <a:ext cx="108000" cy="540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BF350239-1FFC-00EC-00B5-9FA8998A914E}"/>
              </a:ext>
            </a:extLst>
          </p:cNvPr>
          <p:cNvSpPr txBox="1">
            <a:spLocks/>
          </p:cNvSpPr>
          <p:nvPr/>
        </p:nvSpPr>
        <p:spPr>
          <a:xfrm rot="16200000">
            <a:off x="-181084" y="1792865"/>
            <a:ext cx="1671179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ANTES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9B726F74-CA1A-8750-90A5-16443B1E914E}"/>
              </a:ext>
            </a:extLst>
          </p:cNvPr>
          <p:cNvSpPr txBox="1">
            <a:spLocks/>
          </p:cNvSpPr>
          <p:nvPr/>
        </p:nvSpPr>
        <p:spPr>
          <a:xfrm rot="16200000">
            <a:off x="5562969" y="1849711"/>
            <a:ext cx="1784870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DESPUES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AF7B03FA-73FD-D751-0068-D80300DC313C}"/>
              </a:ext>
            </a:extLst>
          </p:cNvPr>
          <p:cNvSpPr txBox="1">
            <a:spLocks/>
          </p:cNvSpPr>
          <p:nvPr/>
        </p:nvSpPr>
        <p:spPr>
          <a:xfrm>
            <a:off x="134589" y="6062002"/>
            <a:ext cx="2152095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10 Municipios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6368727B-B69A-8A7E-5B6F-D0E48C6CC82C}"/>
              </a:ext>
            </a:extLst>
          </p:cNvPr>
          <p:cNvSpPr txBox="1">
            <a:spLocks/>
          </p:cNvSpPr>
          <p:nvPr/>
        </p:nvSpPr>
        <p:spPr>
          <a:xfrm>
            <a:off x="6168601" y="6062002"/>
            <a:ext cx="2152095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5 Municipios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78B31DC-23FF-AB37-986E-9A7745D95942}"/>
              </a:ext>
            </a:extLst>
          </p:cNvPr>
          <p:cNvSpPr txBox="1"/>
          <p:nvPr/>
        </p:nvSpPr>
        <p:spPr>
          <a:xfrm>
            <a:off x="-1" y="6573328"/>
            <a:ext cx="102774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Fuente: </a:t>
            </a:r>
            <a:r>
              <a:rPr kumimoji="0" lang="es-CO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Estimaciones de ACEMI a partir de información de la BDUA y reglas establecidas en los proyectos de resolución de regionalización y habilitación de las EPS</a:t>
            </a:r>
          </a:p>
        </p:txBody>
      </p:sp>
      <p:pic>
        <p:nvPicPr>
          <p:cNvPr id="9" name="Imagen 8" descr="Mapa&#10;&#10;El contenido generado por IA puede ser incorrecto.">
            <a:extLst>
              <a:ext uri="{FF2B5EF4-FFF2-40B4-BE49-F238E27FC236}">
                <a16:creationId xmlns:a16="http://schemas.microsoft.com/office/drawing/2014/main" id="{81FA3687-A3A9-641B-85BF-988D4BAE1D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876" y="1053579"/>
            <a:ext cx="3934884" cy="5400000"/>
          </a:xfrm>
          <a:prstGeom prst="rect">
            <a:avLst/>
          </a:prstGeom>
        </p:spPr>
      </p:pic>
      <p:pic>
        <p:nvPicPr>
          <p:cNvPr id="10" name="Imagen 9" descr="Mapa&#10;&#10;El contenido generado por IA puede ser incorrecto.">
            <a:extLst>
              <a:ext uri="{FF2B5EF4-FFF2-40B4-BE49-F238E27FC236}">
                <a16:creationId xmlns:a16="http://schemas.microsoft.com/office/drawing/2014/main" id="{BDC1BFA3-1475-C727-B44E-BE7A2213A9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517" y="1063105"/>
            <a:ext cx="3934884" cy="5400000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CCBE5B15-3E49-4CA7-A76D-BDD92D4E8459}"/>
              </a:ext>
            </a:extLst>
          </p:cNvPr>
          <p:cNvSpPr txBox="1">
            <a:spLocks/>
          </p:cNvSpPr>
          <p:nvPr/>
        </p:nvSpPr>
        <p:spPr>
          <a:xfrm>
            <a:off x="1899764" y="500975"/>
            <a:ext cx="10277476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Presencia por municipios antes y después del decreto </a:t>
            </a:r>
          </a:p>
        </p:txBody>
      </p:sp>
    </p:spTree>
    <p:extLst>
      <p:ext uri="{BB962C8B-B14F-4D97-AF65-F5344CB8AC3E}">
        <p14:creationId xmlns:p14="http://schemas.microsoft.com/office/powerpoint/2010/main" val="2835309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8901FF-3A1B-6FA3-7D47-A50CB69D5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CADAA5-607D-1466-4290-3DE3DE194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3753" y="181858"/>
            <a:ext cx="9097551" cy="573605"/>
          </a:xfrm>
        </p:spPr>
        <p:txBody>
          <a:bodyPr>
            <a:noAutofit/>
          </a:bodyPr>
          <a:lstStyle/>
          <a:p>
            <a:r>
              <a:rPr lang="es-CO" sz="2400" b="1" dirty="0">
                <a:solidFill>
                  <a:srgbClr val="348FE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Municipios receptores de población por EPS</a:t>
            </a:r>
            <a:endParaRPr lang="es-CO" sz="3600" dirty="0">
              <a:solidFill>
                <a:srgbClr val="348FE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439C0CA7-6989-B26A-D590-B9A783420EEF}"/>
              </a:ext>
            </a:extLst>
          </p:cNvPr>
          <p:cNvSpPr txBox="1">
            <a:spLocks/>
          </p:cNvSpPr>
          <p:nvPr/>
        </p:nvSpPr>
        <p:spPr>
          <a:xfrm>
            <a:off x="1025377" y="509195"/>
            <a:ext cx="11252347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DB142E8-55D9-5940-184D-9FA7636D8916}"/>
              </a:ext>
            </a:extLst>
          </p:cNvPr>
          <p:cNvSpPr/>
          <p:nvPr/>
        </p:nvSpPr>
        <p:spPr>
          <a:xfrm>
            <a:off x="6042001" y="1063105"/>
            <a:ext cx="108000" cy="540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3E3E38DD-4B17-206C-A86C-D90692080403}"/>
              </a:ext>
            </a:extLst>
          </p:cNvPr>
          <p:cNvSpPr txBox="1">
            <a:spLocks/>
          </p:cNvSpPr>
          <p:nvPr/>
        </p:nvSpPr>
        <p:spPr>
          <a:xfrm rot="16200000">
            <a:off x="-399855" y="2011635"/>
            <a:ext cx="2108722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Nueva EPS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CB732DBA-94B8-6451-140B-AF74FF19755D}"/>
              </a:ext>
            </a:extLst>
          </p:cNvPr>
          <p:cNvSpPr txBox="1">
            <a:spLocks/>
          </p:cNvSpPr>
          <p:nvPr/>
        </p:nvSpPr>
        <p:spPr>
          <a:xfrm rot="16200000">
            <a:off x="5401045" y="2011636"/>
            <a:ext cx="2108720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Sura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BA2768F-DB91-68D2-7717-8C09BE81641E}"/>
              </a:ext>
            </a:extLst>
          </p:cNvPr>
          <p:cNvSpPr txBox="1"/>
          <p:nvPr/>
        </p:nvSpPr>
        <p:spPr>
          <a:xfrm>
            <a:off x="-1" y="6573328"/>
            <a:ext cx="102774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Fuente: </a:t>
            </a:r>
            <a:r>
              <a:rPr kumimoji="0" lang="es-CO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Estimaciones de ACEMI a partir de información de la BDUA y reglas establecidas en los proyectos de resolución de regionalización y habilitación de las EPS</a:t>
            </a:r>
          </a:p>
        </p:txBody>
      </p:sp>
      <p:pic>
        <p:nvPicPr>
          <p:cNvPr id="6" name="Imagen 5" descr="Mapa&#10;&#10;El contenido generado por IA puede ser incorrecto.">
            <a:extLst>
              <a:ext uri="{FF2B5EF4-FFF2-40B4-BE49-F238E27FC236}">
                <a16:creationId xmlns:a16="http://schemas.microsoft.com/office/drawing/2014/main" id="{03C3336B-4D32-DB6E-7F6C-B1653BE77F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753" y="1063105"/>
            <a:ext cx="3934884" cy="5400000"/>
          </a:xfrm>
          <a:prstGeom prst="rect">
            <a:avLst/>
          </a:prstGeom>
        </p:spPr>
      </p:pic>
      <p:pic>
        <p:nvPicPr>
          <p:cNvPr id="10" name="Imagen 9" descr="Mapa&#10;&#10;El contenido generado por IA puede ser incorrecto.">
            <a:extLst>
              <a:ext uri="{FF2B5EF4-FFF2-40B4-BE49-F238E27FC236}">
                <a16:creationId xmlns:a16="http://schemas.microsoft.com/office/drawing/2014/main" id="{10FD9081-4F45-42CD-A82C-18E23547AA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420" y="1117196"/>
            <a:ext cx="3934884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7231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2E176A-22AB-C5E9-B925-223929EC7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6E12DF9D-011D-1538-3672-9E9E42690A60}"/>
              </a:ext>
            </a:extLst>
          </p:cNvPr>
          <p:cNvSpPr txBox="1">
            <a:spLocks/>
          </p:cNvSpPr>
          <p:nvPr/>
        </p:nvSpPr>
        <p:spPr>
          <a:xfrm>
            <a:off x="1025377" y="509195"/>
            <a:ext cx="11252347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D2C549A1-EF0C-F48A-8432-79B0A4259E25}"/>
              </a:ext>
            </a:extLst>
          </p:cNvPr>
          <p:cNvSpPr/>
          <p:nvPr/>
        </p:nvSpPr>
        <p:spPr>
          <a:xfrm>
            <a:off x="6042001" y="1063105"/>
            <a:ext cx="108000" cy="540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03418E48-2963-BDEE-E266-17D608B0CE68}"/>
              </a:ext>
            </a:extLst>
          </p:cNvPr>
          <p:cNvSpPr txBox="1">
            <a:spLocks/>
          </p:cNvSpPr>
          <p:nvPr/>
        </p:nvSpPr>
        <p:spPr>
          <a:xfrm rot="16200000">
            <a:off x="-399855" y="2011635"/>
            <a:ext cx="2108722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Salud Total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E5125E9B-6F77-4C1C-439E-B389A2DCB085}"/>
              </a:ext>
            </a:extLst>
          </p:cNvPr>
          <p:cNvSpPr txBox="1">
            <a:spLocks/>
          </p:cNvSpPr>
          <p:nvPr/>
        </p:nvSpPr>
        <p:spPr>
          <a:xfrm rot="16200000">
            <a:off x="5401045" y="2011636"/>
            <a:ext cx="2108720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Sanitas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C6F1D1A-6219-D7F6-AB26-8920BFD37E4D}"/>
              </a:ext>
            </a:extLst>
          </p:cNvPr>
          <p:cNvSpPr txBox="1"/>
          <p:nvPr/>
        </p:nvSpPr>
        <p:spPr>
          <a:xfrm>
            <a:off x="-1" y="6573328"/>
            <a:ext cx="102774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Fuente: </a:t>
            </a:r>
            <a:r>
              <a:rPr kumimoji="0" lang="es-CO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Estimaciones de ACEMI a partir de información de la BDUA y reglas establecidas en los proyectos de resolución de regionalización y habilitación de las EPS</a:t>
            </a:r>
          </a:p>
        </p:txBody>
      </p:sp>
      <p:pic>
        <p:nvPicPr>
          <p:cNvPr id="5" name="Imagen 4" descr="Mapa&#10;&#10;El contenido generado por IA puede ser incorrecto.">
            <a:extLst>
              <a:ext uri="{FF2B5EF4-FFF2-40B4-BE49-F238E27FC236}">
                <a16:creationId xmlns:a16="http://schemas.microsoft.com/office/drawing/2014/main" id="{EA97C2A1-F9D8-6E38-94BF-D7E7C0E56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516" y="1072953"/>
            <a:ext cx="3934884" cy="5400000"/>
          </a:xfrm>
          <a:prstGeom prst="rect">
            <a:avLst/>
          </a:prstGeom>
        </p:spPr>
      </p:pic>
      <p:pic>
        <p:nvPicPr>
          <p:cNvPr id="9" name="Imagen 8" descr="Mapa&#10;&#10;El contenido generado por IA puede ser incorrecto.">
            <a:extLst>
              <a:ext uri="{FF2B5EF4-FFF2-40B4-BE49-F238E27FC236}">
                <a16:creationId xmlns:a16="http://schemas.microsoft.com/office/drawing/2014/main" id="{95EDF07B-8B86-BA88-B8BA-DB66B20133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0" y="1063105"/>
            <a:ext cx="3934884" cy="5400000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C7D9DC0B-EDD2-45AB-AED1-87BD164BC540}"/>
              </a:ext>
            </a:extLst>
          </p:cNvPr>
          <p:cNvSpPr txBox="1">
            <a:spLocks/>
          </p:cNvSpPr>
          <p:nvPr/>
        </p:nvSpPr>
        <p:spPr>
          <a:xfrm>
            <a:off x="2083753" y="181858"/>
            <a:ext cx="9097551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400" b="1">
                <a:solidFill>
                  <a:srgbClr val="348FE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Municipios receptores de población por EPS</a:t>
            </a:r>
            <a:endParaRPr lang="es-CO" sz="3600" dirty="0">
              <a:solidFill>
                <a:srgbClr val="348FE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7177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F7FB47-99B8-6409-5B2F-C07E97CE3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E202F382-0123-54ED-514B-3A5331286296}"/>
              </a:ext>
            </a:extLst>
          </p:cNvPr>
          <p:cNvSpPr txBox="1">
            <a:spLocks/>
          </p:cNvSpPr>
          <p:nvPr/>
        </p:nvSpPr>
        <p:spPr>
          <a:xfrm>
            <a:off x="1025377" y="509195"/>
            <a:ext cx="11252347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3333132-6FF5-EE68-8D55-595912EBA772}"/>
              </a:ext>
            </a:extLst>
          </p:cNvPr>
          <p:cNvSpPr/>
          <p:nvPr/>
        </p:nvSpPr>
        <p:spPr>
          <a:xfrm>
            <a:off x="6042001" y="1063105"/>
            <a:ext cx="108000" cy="540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B6D83702-8FCA-1EED-9FE4-3CD589AEC6DD}"/>
              </a:ext>
            </a:extLst>
          </p:cNvPr>
          <p:cNvSpPr txBox="1">
            <a:spLocks/>
          </p:cNvSpPr>
          <p:nvPr/>
        </p:nvSpPr>
        <p:spPr>
          <a:xfrm rot="16200000">
            <a:off x="-399855" y="2011635"/>
            <a:ext cx="2108722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Compensar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F740BDAC-D08A-CBCB-C854-0EBB75E5D857}"/>
              </a:ext>
            </a:extLst>
          </p:cNvPr>
          <p:cNvSpPr txBox="1">
            <a:spLocks/>
          </p:cNvSpPr>
          <p:nvPr/>
        </p:nvSpPr>
        <p:spPr>
          <a:xfrm rot="16200000">
            <a:off x="4806194" y="2606488"/>
            <a:ext cx="3298424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Comfenalco Valle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147742C-0059-CAF3-3223-4DCA0CD12F9C}"/>
              </a:ext>
            </a:extLst>
          </p:cNvPr>
          <p:cNvSpPr txBox="1"/>
          <p:nvPr/>
        </p:nvSpPr>
        <p:spPr>
          <a:xfrm>
            <a:off x="-1" y="6573328"/>
            <a:ext cx="102774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Fuente: </a:t>
            </a:r>
            <a:r>
              <a:rPr kumimoji="0" lang="es-CO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Estimaciones de ACEMI a partir de información de la BDUA y reglas establecidas en los proyectos de resolución de regionalización y habilitación de las EPS</a:t>
            </a:r>
          </a:p>
        </p:txBody>
      </p:sp>
      <p:pic>
        <p:nvPicPr>
          <p:cNvPr id="6" name="Imagen 5" descr="Mapa&#10;&#10;El contenido generado por IA puede ser incorrecto.">
            <a:extLst>
              <a:ext uri="{FF2B5EF4-FFF2-40B4-BE49-F238E27FC236}">
                <a16:creationId xmlns:a16="http://schemas.microsoft.com/office/drawing/2014/main" id="{047BD737-C1A2-3938-2535-9542F2FF2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515" y="1063105"/>
            <a:ext cx="3934884" cy="5400000"/>
          </a:xfrm>
          <a:prstGeom prst="rect">
            <a:avLst/>
          </a:prstGeom>
        </p:spPr>
      </p:pic>
      <p:pic>
        <p:nvPicPr>
          <p:cNvPr id="10" name="Imagen 9" descr="Imagen que contiene Mapa&#10;&#10;El contenido generado por IA puede ser incorrecto.">
            <a:extLst>
              <a:ext uri="{FF2B5EF4-FFF2-40B4-BE49-F238E27FC236}">
                <a16:creationId xmlns:a16="http://schemas.microsoft.com/office/drawing/2014/main" id="{894B34A5-6459-8E6A-0519-F062A97FDF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150" y="1063105"/>
            <a:ext cx="3934884" cy="5400000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1C646C8A-C36B-4B42-85E2-F16BE727BED9}"/>
              </a:ext>
            </a:extLst>
          </p:cNvPr>
          <p:cNvSpPr txBox="1">
            <a:spLocks/>
          </p:cNvSpPr>
          <p:nvPr/>
        </p:nvSpPr>
        <p:spPr>
          <a:xfrm>
            <a:off x="2083753" y="181858"/>
            <a:ext cx="9097551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400" b="1">
                <a:solidFill>
                  <a:srgbClr val="348FE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Municipios receptores de población por EPS</a:t>
            </a:r>
            <a:endParaRPr lang="es-CO" sz="3600" dirty="0">
              <a:solidFill>
                <a:srgbClr val="348FE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266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BF1578-7DB2-4546-8A06-9BBE4EECA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4400" b="1" dirty="0">
                <a:solidFill>
                  <a:schemeClr val="bg1"/>
                </a:solidFill>
              </a:rPr>
              <a:t>Contenido 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1F5DF4-8C2A-4AA0-8CD9-178E574C2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2025" y="1527175"/>
            <a:ext cx="6172200" cy="4873625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s-CO" dirty="0">
                <a:solidFill>
                  <a:schemeClr val="bg1"/>
                </a:solidFill>
              </a:rPr>
              <a:t>Reglas de habilitación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CO" sz="2000" dirty="0">
                <a:solidFill>
                  <a:schemeClr val="bg1"/>
                </a:solidFill>
              </a:rPr>
              <a:t>Nacionales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CO" sz="2000" dirty="0">
                <a:solidFill>
                  <a:schemeClr val="bg1"/>
                </a:solidFill>
              </a:rPr>
              <a:t>Departamentales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CO" sz="2000" dirty="0">
                <a:solidFill>
                  <a:schemeClr val="bg1"/>
                </a:solidFill>
              </a:rPr>
              <a:t>Municipales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CO" sz="2000" dirty="0">
                <a:solidFill>
                  <a:schemeClr val="bg1"/>
                </a:solidFill>
              </a:rPr>
              <a:t>Cronograma implementación </a:t>
            </a:r>
          </a:p>
          <a:p>
            <a:pPr marL="514350" indent="-514350">
              <a:buAutoNum type="arabicPeriod"/>
            </a:pPr>
            <a:r>
              <a:rPr lang="es-CO" dirty="0">
                <a:solidFill>
                  <a:schemeClr val="bg1"/>
                </a:solidFill>
              </a:rPr>
              <a:t>Simulación población DANE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CO" sz="2000" dirty="0">
                <a:solidFill>
                  <a:schemeClr val="bg1"/>
                </a:solidFill>
              </a:rPr>
              <a:t>Cesión  y asignación por EPS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CO" sz="2000" dirty="0">
                <a:solidFill>
                  <a:schemeClr val="bg1"/>
                </a:solidFill>
              </a:rPr>
              <a:t>Presencia municipal y departamental</a:t>
            </a:r>
          </a:p>
          <a:p>
            <a:pPr marL="514350" indent="-514350">
              <a:buAutoNum type="arabicPeriod"/>
            </a:pPr>
            <a:r>
              <a:rPr lang="es-CO" dirty="0">
                <a:solidFill>
                  <a:schemeClr val="bg1"/>
                </a:solidFill>
              </a:rPr>
              <a:t>Simulación población BDUA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CO" sz="2000" dirty="0">
                <a:solidFill>
                  <a:schemeClr val="bg1"/>
                </a:solidFill>
              </a:rPr>
              <a:t>Cesión  y asignación por EPS</a:t>
            </a:r>
          </a:p>
          <a:p>
            <a:pPr>
              <a:buFont typeface="Wingdings" panose="05000000000000000000" pitchFamily="2" charset="2"/>
              <a:buChar char="§"/>
            </a:pPr>
            <a:endParaRPr lang="es-CO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412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28E7FB-1054-A9BB-340A-B193E0A45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CCDB15-48AD-82E9-6B6C-B9C0EC07C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625" y="97353"/>
            <a:ext cx="9890272" cy="573605"/>
          </a:xfrm>
        </p:spPr>
        <p:txBody>
          <a:bodyPr>
            <a:normAutofit fontScale="90000"/>
          </a:bodyPr>
          <a:lstStyle/>
          <a:p>
            <a:br>
              <a:rPr lang="es-MX" sz="3100" b="1" dirty="0">
                <a:solidFill>
                  <a:srgbClr val="348FE2"/>
                </a:solidFill>
                <a:latin typeface="Bebas Neue Bold" panose="020B0606020202050201" pitchFamily="34" charset="77"/>
                <a:ea typeface="Segoe UI Black" panose="020B0A02040204020203" pitchFamily="34" charset="0"/>
              </a:rPr>
            </a:br>
            <a:br>
              <a:rPr lang="es-MX" sz="3100" b="1" dirty="0">
                <a:solidFill>
                  <a:srgbClr val="348FE2"/>
                </a:solidFill>
                <a:latin typeface="Bebas Neue Bold" panose="020B0606020202050201" pitchFamily="34" charset="77"/>
                <a:ea typeface="Segoe UI Black" panose="020B0A02040204020203" pitchFamily="34" charset="0"/>
              </a:rPr>
            </a:br>
            <a:r>
              <a:rPr lang="es-MX" sz="3100" b="1" dirty="0">
                <a:solidFill>
                  <a:srgbClr val="348FE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Reglas de habilitación – Umbrales absolutos</a:t>
            </a:r>
            <a:br>
              <a:rPr lang="es-CO" sz="4400" b="1" dirty="0">
                <a:solidFill>
                  <a:srgbClr val="348FE2"/>
                </a:solidFill>
                <a:latin typeface="Bebas Neue Bold" panose="020B0606020202050201" pitchFamily="34" charset="77"/>
                <a:ea typeface="Segoe UI Black" panose="020B0A02040204020203" pitchFamily="34" charset="0"/>
              </a:rPr>
            </a:br>
            <a:endParaRPr lang="es-CO" dirty="0">
              <a:solidFill>
                <a:srgbClr val="348FE2"/>
              </a:solidFill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01350A10-3607-3BD1-5845-F4C227159AEF}"/>
              </a:ext>
            </a:extLst>
          </p:cNvPr>
          <p:cNvSpPr txBox="1">
            <a:spLocks/>
          </p:cNvSpPr>
          <p:nvPr/>
        </p:nvSpPr>
        <p:spPr>
          <a:xfrm>
            <a:off x="1952625" y="509195"/>
            <a:ext cx="7761354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Departamentales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E0DD9257-438D-A665-50C1-A1272F09657D}"/>
              </a:ext>
            </a:extLst>
          </p:cNvPr>
          <p:cNvSpPr/>
          <p:nvPr/>
        </p:nvSpPr>
        <p:spPr>
          <a:xfrm>
            <a:off x="7898130" y="1266825"/>
            <a:ext cx="288000" cy="288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9E62DB6-33A3-2D89-A6A9-D9506F7DB2F3}"/>
              </a:ext>
            </a:extLst>
          </p:cNvPr>
          <p:cNvSpPr/>
          <p:nvPr/>
        </p:nvSpPr>
        <p:spPr>
          <a:xfrm>
            <a:off x="7898128" y="1728169"/>
            <a:ext cx="288000" cy="288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308B548-498A-58CE-5525-0B6AD33B38DE}"/>
              </a:ext>
            </a:extLst>
          </p:cNvPr>
          <p:cNvSpPr/>
          <p:nvPr/>
        </p:nvSpPr>
        <p:spPr>
          <a:xfrm>
            <a:off x="7898129" y="2189514"/>
            <a:ext cx="288000" cy="288000"/>
          </a:xfrm>
          <a:prstGeom prst="rect">
            <a:avLst/>
          </a:prstGeom>
          <a:solidFill>
            <a:srgbClr val="C9C9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E92814D-C1BD-7150-D4F2-852A30779FEC}"/>
              </a:ext>
            </a:extLst>
          </p:cNvPr>
          <p:cNvSpPr txBox="1"/>
          <p:nvPr/>
        </p:nvSpPr>
        <p:spPr>
          <a:xfrm>
            <a:off x="8186130" y="1229643"/>
            <a:ext cx="3415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5% - Categoría especial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EE40FC8-8F2B-3E56-9DF7-6638A8B21704}"/>
              </a:ext>
            </a:extLst>
          </p:cNvPr>
          <p:cNvSpPr txBox="1"/>
          <p:nvPr/>
        </p:nvSpPr>
        <p:spPr>
          <a:xfrm>
            <a:off x="8186128" y="1684796"/>
            <a:ext cx="4377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10% - Primera y segunda Categoría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BCEF040-AD08-3068-0F86-97C0AE738DAA}"/>
              </a:ext>
            </a:extLst>
          </p:cNvPr>
          <p:cNvSpPr txBox="1"/>
          <p:nvPr/>
        </p:nvSpPr>
        <p:spPr>
          <a:xfrm>
            <a:off x="8186128" y="2146140"/>
            <a:ext cx="3415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15% - Tercera y cuarta Categoría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CD5594F9-F6D1-F83A-119D-DC9E1A142E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8173058"/>
              </p:ext>
            </p:extLst>
          </p:nvPr>
        </p:nvGraphicFramePr>
        <p:xfrm>
          <a:off x="336476" y="1410825"/>
          <a:ext cx="11519047" cy="5002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3FB8CE80-B15A-46C2-9BC0-4E40C0A89B00}"/>
              </a:ext>
            </a:extLst>
          </p:cNvPr>
          <p:cNvSpPr txBox="1"/>
          <p:nvPr/>
        </p:nvSpPr>
        <p:spPr>
          <a:xfrm>
            <a:off x="0" y="6596390"/>
            <a:ext cx="3749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/>
              <a:t>Fuente: DANE, BDUA, Acemi, cálculos propios</a:t>
            </a:r>
          </a:p>
        </p:txBody>
      </p:sp>
    </p:spTree>
    <p:extLst>
      <p:ext uri="{BB962C8B-B14F-4D97-AF65-F5344CB8AC3E}">
        <p14:creationId xmlns:p14="http://schemas.microsoft.com/office/powerpoint/2010/main" val="24973356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BDB4AB-6868-4FF7-A5F7-78A532CC4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611E2E-749B-0BD5-A2D2-05C5C86CA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6453" y="12284"/>
            <a:ext cx="11385697" cy="573605"/>
          </a:xfrm>
        </p:spPr>
        <p:txBody>
          <a:bodyPr>
            <a:normAutofit fontScale="90000"/>
          </a:bodyPr>
          <a:lstStyle/>
          <a:p>
            <a:br>
              <a:rPr lang="es-MX" sz="3100" b="1" dirty="0">
                <a:solidFill>
                  <a:srgbClr val="348FE2"/>
                </a:solidFill>
                <a:latin typeface="Bebas Neue Bold" panose="020B0606020202050201" pitchFamily="34" charset="77"/>
                <a:ea typeface="Segoe UI Black" panose="020B0A02040204020203" pitchFamily="34" charset="0"/>
              </a:rPr>
            </a:br>
            <a:br>
              <a:rPr lang="es-MX" sz="3100" b="1" dirty="0">
                <a:solidFill>
                  <a:srgbClr val="348FE2"/>
                </a:solidFill>
                <a:latin typeface="Bebas Neue Bold" panose="020B0606020202050201" pitchFamily="34" charset="77"/>
                <a:ea typeface="Segoe UI Black" panose="020B0A02040204020203" pitchFamily="34" charset="0"/>
              </a:rPr>
            </a:br>
            <a:r>
              <a:rPr lang="es-MX" sz="3100" b="1" dirty="0">
                <a:solidFill>
                  <a:srgbClr val="348FE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Reglas de habilitación</a:t>
            </a:r>
            <a:br>
              <a:rPr lang="es-CO" sz="4400" b="1" dirty="0">
                <a:solidFill>
                  <a:srgbClr val="348FE2"/>
                </a:solidFill>
                <a:latin typeface="Bebas Neue Bold" panose="020B0606020202050201" pitchFamily="34" charset="77"/>
                <a:ea typeface="Segoe UI Black" panose="020B0A02040204020203" pitchFamily="34" charset="0"/>
              </a:rPr>
            </a:br>
            <a:endParaRPr lang="es-CO" dirty="0">
              <a:solidFill>
                <a:srgbClr val="348FE2"/>
              </a:solidFill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0165DD4-2C8E-B265-CA33-494AED74EF6D}"/>
              </a:ext>
            </a:extLst>
          </p:cNvPr>
          <p:cNvSpPr txBox="1">
            <a:spLocks/>
          </p:cNvSpPr>
          <p:nvPr/>
        </p:nvSpPr>
        <p:spPr>
          <a:xfrm>
            <a:off x="2082652" y="517109"/>
            <a:ext cx="9364876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Municipales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A07B5C0-F10B-88B6-1C55-511D8004EE15}"/>
              </a:ext>
            </a:extLst>
          </p:cNvPr>
          <p:cNvSpPr txBox="1"/>
          <p:nvPr/>
        </p:nvSpPr>
        <p:spPr>
          <a:xfrm>
            <a:off x="7790741" y="1281214"/>
            <a:ext cx="429909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CO" dirty="0">
                <a:solidFill>
                  <a:prstClr val="black"/>
                </a:solidFill>
                <a:latin typeface="Calibri" panose="020F0502020204030204"/>
              </a:rPr>
              <a:t>Antes de ampliación del decreto existen 4,9 EPS por municipio. Después de aplicado, cae a 2,6 EPS por municipio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 87,78% de la población cedida se concentra en los municipios mas pequeños (tipos e, f y g).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CO" dirty="0">
                <a:solidFill>
                  <a:prstClr val="black"/>
                </a:solidFill>
                <a:latin typeface="Calibri" panose="020F0502020204030204"/>
              </a:rPr>
              <a:t>La primera regla especial favorece a Nueva</a:t>
            </a: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EPS, otorgando operación casi exclusiva en municipios tipo f y g. Allí obtiene 2.337.423 afiliados.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 499 municipios salen EPS con proporción mayor de afiliación a causa de regla especial Nueva EPS.</a:t>
            </a: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C50059F9-EBE9-9D38-F8BC-BA21DA8F4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7819366"/>
              </p:ext>
            </p:extLst>
          </p:nvPr>
        </p:nvGraphicFramePr>
        <p:xfrm>
          <a:off x="405007" y="1289447"/>
          <a:ext cx="6946769" cy="4538232"/>
        </p:xfrm>
        <a:graphic>
          <a:graphicData uri="http://schemas.openxmlformats.org/drawingml/2006/table">
            <a:tbl>
              <a:tblPr/>
              <a:tblGrid>
                <a:gridCol w="1234432">
                  <a:extLst>
                    <a:ext uri="{9D8B030D-6E8A-4147-A177-3AD203B41FA5}">
                      <a16:colId xmlns:a16="http://schemas.microsoft.com/office/drawing/2014/main" val="735371136"/>
                    </a:ext>
                  </a:extLst>
                </a:gridCol>
                <a:gridCol w="1181100">
                  <a:extLst>
                    <a:ext uri="{9D8B030D-6E8A-4147-A177-3AD203B41FA5}">
                      <a16:colId xmlns:a16="http://schemas.microsoft.com/office/drawing/2014/main" val="2200542478"/>
                    </a:ext>
                  </a:extLst>
                </a:gridCol>
                <a:gridCol w="1162050">
                  <a:extLst>
                    <a:ext uri="{9D8B030D-6E8A-4147-A177-3AD203B41FA5}">
                      <a16:colId xmlns:a16="http://schemas.microsoft.com/office/drawing/2014/main" val="1650016134"/>
                    </a:ext>
                  </a:extLst>
                </a:gridCol>
                <a:gridCol w="836299">
                  <a:extLst>
                    <a:ext uri="{9D8B030D-6E8A-4147-A177-3AD203B41FA5}">
                      <a16:colId xmlns:a16="http://schemas.microsoft.com/office/drawing/2014/main" val="3567656977"/>
                    </a:ext>
                  </a:extLst>
                </a:gridCol>
                <a:gridCol w="1289304">
                  <a:extLst>
                    <a:ext uri="{9D8B030D-6E8A-4147-A177-3AD203B41FA5}">
                      <a16:colId xmlns:a16="http://schemas.microsoft.com/office/drawing/2014/main" val="1337959067"/>
                    </a:ext>
                  </a:extLst>
                </a:gridCol>
                <a:gridCol w="1243584">
                  <a:extLst>
                    <a:ext uri="{9D8B030D-6E8A-4147-A177-3AD203B41FA5}">
                      <a16:colId xmlns:a16="http://schemas.microsoft.com/office/drawing/2014/main" val="1686673596"/>
                    </a:ext>
                  </a:extLst>
                </a:gridCol>
              </a:tblGrid>
              <a:tr h="45953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Tipo </a:t>
                      </a:r>
                    </a:p>
                  </a:txBody>
                  <a:tcPr marL="7400" marR="7400" marT="74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Población BDUA</a:t>
                      </a:r>
                    </a:p>
                  </a:txBody>
                  <a:tcPr marL="7400" marR="7400" marT="74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Cedidos</a:t>
                      </a:r>
                    </a:p>
                  </a:txBody>
                  <a:tcPr marL="7400" marR="7400" marT="74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# de Municipios</a:t>
                      </a:r>
                    </a:p>
                  </a:txBody>
                  <a:tcPr marL="7400" marR="7400" marT="74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Promedio EPS antes decreto</a:t>
                      </a:r>
                    </a:p>
                  </a:txBody>
                  <a:tcPr marL="7400" marR="7400" marT="74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Promedio EPS después decreto</a:t>
                      </a:r>
                    </a:p>
                  </a:txBody>
                  <a:tcPr marL="7400" marR="7400" marT="74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094245"/>
                  </a:ext>
                </a:extLst>
              </a:tr>
              <a:tr h="33301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Tipo a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22.399.792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24.757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15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9,00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5,00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6609544"/>
                  </a:ext>
                </a:extLst>
              </a:tr>
              <a:tr h="33301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Tipo b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11.932.752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173.938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63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6,54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3,67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5178431"/>
                  </a:ext>
                </a:extLst>
              </a:tr>
              <a:tr h="33301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Tipo c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4.299.037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39.122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71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4,80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2,82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056095"/>
                  </a:ext>
                </a:extLst>
              </a:tr>
              <a:tr h="33301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Tipo d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4.021.274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98.176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123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4,10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2,53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3829676"/>
                  </a:ext>
                </a:extLst>
              </a:tr>
              <a:tr h="33301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Tipo e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2.876.668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394.812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142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3,87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2,04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046254"/>
                  </a:ext>
                </a:extLst>
              </a:tr>
              <a:tr h="33301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Tipo f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3.198.071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     1.329.466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285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3,24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1,20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713203"/>
                  </a:ext>
                </a:extLst>
              </a:tr>
              <a:tr h="33301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Tipo g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1.818.525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690.368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423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2,52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1,14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994805"/>
                  </a:ext>
                </a:extLst>
              </a:tr>
              <a:tr h="33301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 población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</a:t>
                      </a: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51.793.552</a:t>
                      </a: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2.750.639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1.122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4,87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2,63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377203"/>
                  </a:ext>
                </a:extLst>
              </a:tr>
              <a:tr h="33301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Población sin código de municipio REX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1.247.433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6474195"/>
                  </a:ext>
                </a:extLst>
              </a:tr>
              <a:tr h="33301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Portabilidad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519.547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792532"/>
                  </a:ext>
                </a:extLst>
              </a:tr>
              <a:tr h="33301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52.313.099</a:t>
                      </a: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2.750.639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1.122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4,87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2,63 </a:t>
                      </a:r>
                    </a:p>
                  </a:txBody>
                  <a:tcPr marL="7400" marR="7400" marT="7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203895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2A6CEE05-64CD-49D6-BB26-88A9823866A2}"/>
              </a:ext>
            </a:extLst>
          </p:cNvPr>
          <p:cNvSpPr txBox="1"/>
          <p:nvPr/>
        </p:nvSpPr>
        <p:spPr>
          <a:xfrm>
            <a:off x="0" y="6596390"/>
            <a:ext cx="3749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/>
              <a:t>Fuente: DANE, BDUA, Acemi, cálculos propios</a:t>
            </a:r>
          </a:p>
        </p:txBody>
      </p:sp>
    </p:spTree>
    <p:extLst>
      <p:ext uri="{BB962C8B-B14F-4D97-AF65-F5344CB8AC3E}">
        <p14:creationId xmlns:p14="http://schemas.microsoft.com/office/powerpoint/2010/main" val="16497644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4D72B1-CE88-C574-69F4-0070F6F7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14E53-DCDC-079D-E237-60DDEF72C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2150" y="97353"/>
            <a:ext cx="5393950" cy="573605"/>
          </a:xfrm>
        </p:spPr>
        <p:txBody>
          <a:bodyPr>
            <a:normAutofit fontScale="90000"/>
          </a:bodyPr>
          <a:lstStyle/>
          <a:p>
            <a:br>
              <a:rPr lang="es-MX" sz="3100" b="1" dirty="0">
                <a:solidFill>
                  <a:srgbClr val="348FE2"/>
                </a:solidFill>
                <a:latin typeface="Bebas Neue Bold" panose="020B0606020202050201" pitchFamily="34" charset="77"/>
                <a:ea typeface="Segoe UI Black" panose="020B0A02040204020203" pitchFamily="34" charset="0"/>
              </a:rPr>
            </a:br>
            <a:br>
              <a:rPr lang="es-MX" sz="3100" b="1" dirty="0">
                <a:solidFill>
                  <a:srgbClr val="348FE2"/>
                </a:solidFill>
                <a:latin typeface="Bebas Neue Bold" panose="020B0606020202050201" pitchFamily="34" charset="77"/>
                <a:ea typeface="Segoe UI Black" panose="020B0A02040204020203" pitchFamily="34" charset="0"/>
              </a:rPr>
            </a:br>
            <a:r>
              <a:rPr lang="es-MX" sz="3100" b="1" dirty="0">
                <a:solidFill>
                  <a:srgbClr val="348FE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Número de EPS habilitadas</a:t>
            </a:r>
            <a:br>
              <a:rPr lang="es-CO" sz="4400" b="1" dirty="0">
                <a:solidFill>
                  <a:srgbClr val="348FE2"/>
                </a:solidFill>
                <a:latin typeface="Bebas Neue Bold" panose="020B0606020202050201" pitchFamily="34" charset="77"/>
                <a:ea typeface="Segoe UI Black" panose="020B0A02040204020203" pitchFamily="34" charset="0"/>
              </a:rPr>
            </a:br>
            <a:endParaRPr lang="es-CO" dirty="0">
              <a:solidFill>
                <a:srgbClr val="348FE2"/>
              </a:solidFill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188F4C9A-8D9F-1263-1AF4-BBD19E9F782C}"/>
              </a:ext>
            </a:extLst>
          </p:cNvPr>
          <p:cNvSpPr txBox="1">
            <a:spLocks/>
          </p:cNvSpPr>
          <p:nvPr/>
        </p:nvSpPr>
        <p:spPr>
          <a:xfrm>
            <a:off x="349102" y="707609"/>
            <a:ext cx="9364876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03D24B4-B3A0-D406-3BF6-D3E64BEB2377}"/>
              </a:ext>
            </a:extLst>
          </p:cNvPr>
          <p:cNvSpPr txBox="1"/>
          <p:nvPr/>
        </p:nvSpPr>
        <p:spPr>
          <a:xfrm>
            <a:off x="608182" y="1751191"/>
            <a:ext cx="558230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Nueva EPS operará en 608 municipios y 5 departamentos de la Amazorinoquia de manera exclusiva. Corresponde a 57,2% de municipios del país.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es-CO" dirty="0">
              <a:solidFill>
                <a:prstClr val="black"/>
              </a:solidFill>
              <a:latin typeface="Aptos" panose="020B00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En otros 293 municipios, operará junto a otra EPS. Corresponde a  26,1% de población.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es-CO" dirty="0">
              <a:solidFill>
                <a:prstClr val="black"/>
              </a:solidFill>
              <a:latin typeface="Aptos" panose="020B00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En 42 municipios habrá mas de 5 EPS, incluida Medellín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es-CO" dirty="0">
              <a:solidFill>
                <a:prstClr val="black"/>
              </a:solidFill>
              <a:latin typeface="Aptos" panose="020B00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CO" dirty="0">
                <a:solidFill>
                  <a:prstClr val="black"/>
                </a:solidFill>
                <a:latin typeface="Aptos" panose="020B0004020202020204" pitchFamily="34" charset="0"/>
              </a:rPr>
              <a:t>Bogotá, Cali, Barranquilla, Pereira, Soledad y Bucaramanga tendrán mas de 6 EPS.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s-CO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CO" dirty="0">
                <a:solidFill>
                  <a:prstClr val="black"/>
                </a:solidFill>
                <a:latin typeface="Aptos" panose="020B0004020202020204" pitchFamily="34" charset="0"/>
              </a:rPr>
              <a:t>San Andrés será operada Sanitas y Nueva EPS</a:t>
            </a:r>
            <a:endParaRPr kumimoji="0" lang="es-CO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5" name="Imagen 4" descr="Mapa&#10;&#10;El contenido generado por IA puede ser incorrecto.">
            <a:extLst>
              <a:ext uri="{FF2B5EF4-FFF2-40B4-BE49-F238E27FC236}">
                <a16:creationId xmlns:a16="http://schemas.microsoft.com/office/drawing/2014/main" id="{78014048-C5F3-6D51-191D-4B89F340F8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100" y="0"/>
            <a:ext cx="4848532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955C1DF-F473-45D5-8AAF-4B8B2FB12F99}"/>
              </a:ext>
            </a:extLst>
          </p:cNvPr>
          <p:cNvSpPr txBox="1"/>
          <p:nvPr/>
        </p:nvSpPr>
        <p:spPr>
          <a:xfrm>
            <a:off x="0" y="6596390"/>
            <a:ext cx="3749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/>
              <a:t>Fuente: DANE, BDUA, Acemi, cálculos propios</a:t>
            </a:r>
          </a:p>
        </p:txBody>
      </p:sp>
    </p:spTree>
    <p:extLst>
      <p:ext uri="{BB962C8B-B14F-4D97-AF65-F5344CB8AC3E}">
        <p14:creationId xmlns:p14="http://schemas.microsoft.com/office/powerpoint/2010/main" val="5623910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4478903-E3E9-4D04-B0D2-2EAD0C6F8B20}"/>
              </a:ext>
            </a:extLst>
          </p:cNvPr>
          <p:cNvSpPr txBox="1"/>
          <p:nvPr/>
        </p:nvSpPr>
        <p:spPr>
          <a:xfrm>
            <a:off x="469661" y="3848282"/>
            <a:ext cx="11544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4000" b="1" dirty="0">
                <a:solidFill>
                  <a:prstClr val="white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3</a:t>
            </a:r>
            <a:r>
              <a:rPr kumimoji="0" lang="es-CO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. Simulación población BDUA</a:t>
            </a:r>
            <a:endParaRPr kumimoji="0" lang="es-CO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7273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F25B8B-2959-A2A4-760E-33BCCE9E0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A5D79F-BB68-396F-8D76-4B8F4F290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9775" y="177722"/>
            <a:ext cx="9105900" cy="573605"/>
          </a:xfrm>
        </p:spPr>
        <p:txBody>
          <a:bodyPr>
            <a:normAutofit fontScale="90000"/>
          </a:bodyPr>
          <a:lstStyle/>
          <a:p>
            <a:r>
              <a:rPr lang="es-MX" sz="3100" b="1" dirty="0">
                <a:solidFill>
                  <a:srgbClr val="348FE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Balance de cesión y asignación con población BDUA</a:t>
            </a:r>
            <a:endParaRPr lang="es-CO" dirty="0">
              <a:solidFill>
                <a:srgbClr val="348FE2"/>
              </a:solidFill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DF565CA9-CA95-D272-C0BD-A2AA6704BBB6}"/>
              </a:ext>
            </a:extLst>
          </p:cNvPr>
          <p:cNvSpPr txBox="1">
            <a:spLocks/>
          </p:cNvSpPr>
          <p:nvPr/>
        </p:nvSpPr>
        <p:spPr>
          <a:xfrm>
            <a:off x="349103" y="509195"/>
            <a:ext cx="9364876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5F1C3780-C1EA-FCF1-4A25-A09DD8C49C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477297"/>
              </p:ext>
            </p:extLst>
          </p:nvPr>
        </p:nvGraphicFramePr>
        <p:xfrm>
          <a:off x="691991" y="751327"/>
          <a:ext cx="10655714" cy="5851537"/>
        </p:xfrm>
        <a:graphic>
          <a:graphicData uri="http://schemas.openxmlformats.org/drawingml/2006/table">
            <a:tbl>
              <a:tblPr/>
              <a:tblGrid>
                <a:gridCol w="2321138">
                  <a:extLst>
                    <a:ext uri="{9D8B030D-6E8A-4147-A177-3AD203B41FA5}">
                      <a16:colId xmlns:a16="http://schemas.microsoft.com/office/drawing/2014/main" val="975697085"/>
                    </a:ext>
                  </a:extLst>
                </a:gridCol>
                <a:gridCol w="1460715">
                  <a:extLst>
                    <a:ext uri="{9D8B030D-6E8A-4147-A177-3AD203B41FA5}">
                      <a16:colId xmlns:a16="http://schemas.microsoft.com/office/drawing/2014/main" val="2015978665"/>
                    </a:ext>
                  </a:extLst>
                </a:gridCol>
                <a:gridCol w="1640804">
                  <a:extLst>
                    <a:ext uri="{9D8B030D-6E8A-4147-A177-3AD203B41FA5}">
                      <a16:colId xmlns:a16="http://schemas.microsoft.com/office/drawing/2014/main" val="4221717070"/>
                    </a:ext>
                  </a:extLst>
                </a:gridCol>
                <a:gridCol w="1420696">
                  <a:extLst>
                    <a:ext uri="{9D8B030D-6E8A-4147-A177-3AD203B41FA5}">
                      <a16:colId xmlns:a16="http://schemas.microsoft.com/office/drawing/2014/main" val="2190023843"/>
                    </a:ext>
                  </a:extLst>
                </a:gridCol>
                <a:gridCol w="1220600">
                  <a:extLst>
                    <a:ext uri="{9D8B030D-6E8A-4147-A177-3AD203B41FA5}">
                      <a16:colId xmlns:a16="http://schemas.microsoft.com/office/drawing/2014/main" val="2484105817"/>
                    </a:ext>
                  </a:extLst>
                </a:gridCol>
                <a:gridCol w="1520746">
                  <a:extLst>
                    <a:ext uri="{9D8B030D-6E8A-4147-A177-3AD203B41FA5}">
                      <a16:colId xmlns:a16="http://schemas.microsoft.com/office/drawing/2014/main" val="1544300866"/>
                    </a:ext>
                  </a:extLst>
                </a:gridCol>
                <a:gridCol w="1071015">
                  <a:extLst>
                    <a:ext uri="{9D8B030D-6E8A-4147-A177-3AD203B41FA5}">
                      <a16:colId xmlns:a16="http://schemas.microsoft.com/office/drawing/2014/main" val="1387369615"/>
                    </a:ext>
                  </a:extLst>
                </a:gridCol>
              </a:tblGrid>
              <a:tr h="22363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EPS</a:t>
                      </a:r>
                    </a:p>
                  </a:txBody>
                  <a:tcPr marL="4343" marR="4343" marT="4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Población BDUA </a:t>
                      </a:r>
                    </a:p>
                    <a:p>
                      <a:pPr algn="ctr" fontAlgn="ctr">
                        <a:buNone/>
                      </a:pPr>
                      <a:r>
                        <a:rPr lang="es-CO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(enero 2026)</a:t>
                      </a:r>
                    </a:p>
                  </a:txBody>
                  <a:tcPr marL="4343" marR="4343" marT="4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Población cedida</a:t>
                      </a:r>
                    </a:p>
                  </a:txBody>
                  <a:tcPr marL="4343" marR="4343" marT="4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Población asignada</a:t>
                      </a:r>
                    </a:p>
                  </a:txBody>
                  <a:tcPr marL="4343" marR="4343" marT="4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Movimiento neto población</a:t>
                      </a:r>
                    </a:p>
                  </a:txBody>
                  <a:tcPr marL="4343" marR="4343" marT="4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5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Población Final</a:t>
                      </a:r>
                    </a:p>
                  </a:txBody>
                  <a:tcPr marL="4343" marR="4343" marT="4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05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Variación</a:t>
                      </a:r>
                    </a:p>
                  </a:txBody>
                  <a:tcPr marL="4343" marR="4343" marT="4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156626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NUEVA EPS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11.580.267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2.601.910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    2.601.910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14.182.177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22,5%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450025"/>
                  </a:ext>
                </a:extLst>
              </a:tr>
              <a:tr h="209657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SANITAS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5.993.782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1.261.785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737.619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/>
                        </a:rPr>
                        <a:t>-      524.166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5.469.616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/>
                        </a:rPr>
                        <a:t>-8,7%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584823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SURA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5.491.032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376.636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205.997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/>
                        </a:rPr>
                        <a:t>-      170.639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5.320.393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/>
                        </a:rPr>
                        <a:t>-3,1%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810533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SALUD  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5.325.084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655.384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587.057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/>
                        </a:rPr>
                        <a:t>-        68.327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5.256.758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/>
                        </a:rPr>
                        <a:t>-1,3%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6443070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COOSALUD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3.359.492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1.013.879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35.199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/>
                        </a:rPr>
                        <a:t>-      978.680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2.380.812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/>
                        </a:rPr>
                        <a:t>-29,1%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1555188"/>
                  </a:ext>
                </a:extLst>
              </a:tr>
              <a:tr h="120924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MUTUAL SER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2.689.798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371.248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796.608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       425.360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3.115.158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15,8%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348646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FAMISANAR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2.608.564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755.140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13.636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/>
                        </a:rPr>
                        <a:t>-      741.504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1.867.060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/>
                        </a:rPr>
                        <a:t>-28,4%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689339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REGIMEN DE EXCEPCION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2.248.362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2.248.362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8752637"/>
                  </a:ext>
                </a:extLst>
              </a:tr>
              <a:tr h="209657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COMPENSAR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1.787.765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64.310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92.372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         28.062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1.815.827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1,6%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689732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EMSSANAR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1.671.593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390.815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17.377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/>
                        </a:rPr>
                        <a:t>-      373.438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1.298.155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/>
                        </a:rPr>
                        <a:t>-22,3%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122760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SAVIA SALUD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1.683.458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53.015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         53.015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1.736.473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3,1%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1572589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ASMET  SALUD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1.584.755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916.062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48.535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/>
                        </a:rPr>
                        <a:t>-      867.527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717.228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/>
                        </a:rPr>
                        <a:t>-54,7%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1273281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CAJACOPI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1.367.866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457.487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521.094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         63.607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1.431.474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4,7%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126359"/>
                  </a:ext>
                </a:extLst>
              </a:tr>
              <a:tr h="209657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CAPITAL SALUD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1.130.816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94.632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42.002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/>
                        </a:rPr>
                        <a:t>-        52.630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1.078.186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9C0006"/>
                          </a:solidFill>
                          <a:effectLst/>
                          <a:latin typeface="Aptos Narrow" panose="020B0004020202020204"/>
                        </a:rPr>
                        <a:t>-4,7%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0243752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S.O.S.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741.797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23.275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319.398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       296.123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1.037.920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39,9%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2871290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MALLAMAS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447.230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447.230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507228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FAMILIAR DE COLOMBIA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370.752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122.412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146.227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         23.815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394.567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6,4%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430658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DUSAKAWI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306.406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306.406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72421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ANASWAYUU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300.568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300.568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5196269"/>
                  </a:ext>
                </a:extLst>
              </a:tr>
              <a:tr h="209657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COMFENALCO  VALLE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295.170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12.256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139.234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       126.978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422.148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43,0%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6919801"/>
                  </a:ext>
                </a:extLst>
              </a:tr>
              <a:tr h="209657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ALIANSALUD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257.680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         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13.946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         13.939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271.619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5,4%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2750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COMFAORIENTE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253.932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35.206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         35.206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289.138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13,9%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585141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A.I.C.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257.608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257.608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2712517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COMFACHOCO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167.412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54.488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         54.488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221.900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32,5%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577083"/>
                  </a:ext>
                </a:extLst>
              </a:tr>
              <a:tr h="162404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CAPRESOCA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167.740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       24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5.047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           5.023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172.763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3,0%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135285"/>
                  </a:ext>
                </a:extLst>
              </a:tr>
              <a:tr h="16384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PIJAOS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112.027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112.027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6864964"/>
                  </a:ext>
                </a:extLst>
              </a:tr>
              <a:tr h="162404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SALUD MIA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76.871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         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49.387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         49.386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126.257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6100"/>
                          </a:solidFill>
                          <a:effectLst/>
                          <a:latin typeface="Aptos Narrow" panose="020B0004020202020204"/>
                        </a:rPr>
                        <a:t>64,2%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86329"/>
                  </a:ext>
                </a:extLst>
              </a:tr>
              <a:tr h="209657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FERROCARRILES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28.433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28.433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632187"/>
                  </a:ext>
                </a:extLst>
              </a:tr>
              <a:tr h="209657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E.P.M.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6.839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                6.839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/>
                        </a:rPr>
                        <a:t>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8220276"/>
                  </a:ext>
                </a:extLst>
              </a:tr>
              <a:tr h="10497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/>
                        </a:rPr>
                        <a:t>        52.313.099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/>
                        </a:rPr>
                        <a:t>              6.515.353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/>
                        </a:rPr>
                        <a:t>         6.515.353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/>
                        </a:rPr>
                        <a:t>                  0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/>
                        </a:rPr>
                        <a:t>         52.313.099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/>
                        </a:rPr>
                        <a:t>12,45%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F9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466008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A08A6C95-3342-4B91-B5E4-A8047B49C311}"/>
              </a:ext>
            </a:extLst>
          </p:cNvPr>
          <p:cNvSpPr txBox="1"/>
          <p:nvPr/>
        </p:nvSpPr>
        <p:spPr>
          <a:xfrm>
            <a:off x="0" y="6596390"/>
            <a:ext cx="3749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50" dirty="0"/>
              <a:t>Fuente: DANE, BDUA, Cálculos propios Acemi</a:t>
            </a:r>
          </a:p>
        </p:txBody>
      </p:sp>
    </p:spTree>
    <p:extLst>
      <p:ext uri="{BB962C8B-B14F-4D97-AF65-F5344CB8AC3E}">
        <p14:creationId xmlns:p14="http://schemas.microsoft.com/office/powerpoint/2010/main" val="11629391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335B1-032E-189C-85CB-B81CCFCFA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ADC48-B938-4D75-40C6-2F86BA482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938" y="263247"/>
            <a:ext cx="9883941" cy="573605"/>
          </a:xfrm>
        </p:spPr>
        <p:txBody>
          <a:bodyPr>
            <a:noAutofit/>
          </a:bodyPr>
          <a:lstStyle/>
          <a:p>
            <a:pPr algn="ctr"/>
            <a:r>
              <a:rPr lang="es-CO" sz="2400" b="1" dirty="0">
                <a:solidFill>
                  <a:schemeClr val="accent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Interpretación y modelación de reglas</a:t>
            </a:r>
            <a:endParaRPr lang="es-CO" sz="3600" dirty="0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FDDF3C8-DDB7-9BF7-3D64-BCFDE392A8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2047764"/>
              </p:ext>
            </p:extLst>
          </p:nvPr>
        </p:nvGraphicFramePr>
        <p:xfrm>
          <a:off x="595312" y="1188339"/>
          <a:ext cx="11001375" cy="52326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87416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4478903-E3E9-4D04-B0D2-2EAD0C6F8B20}"/>
              </a:ext>
            </a:extLst>
          </p:cNvPr>
          <p:cNvSpPr txBox="1"/>
          <p:nvPr/>
        </p:nvSpPr>
        <p:spPr>
          <a:xfrm>
            <a:off x="469661" y="3848282"/>
            <a:ext cx="11544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1. Reglas de habilitación </a:t>
            </a:r>
            <a:endParaRPr kumimoji="0" lang="es-CO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778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B7AA13-86A8-4E8B-8593-AB3F633C4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AE57A4-72D7-F1CD-CF9E-081137493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3433" y="319748"/>
            <a:ext cx="11493794" cy="573605"/>
          </a:xfrm>
        </p:spPr>
        <p:txBody>
          <a:bodyPr>
            <a:normAutofit/>
          </a:bodyPr>
          <a:lstStyle/>
          <a:p>
            <a:r>
              <a:rPr lang="es-MX" sz="3100" b="1" dirty="0">
                <a:solidFill>
                  <a:srgbClr val="348FE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Reglas de habilitación </a:t>
            </a:r>
            <a:endParaRPr lang="es-CO" dirty="0">
              <a:solidFill>
                <a:srgbClr val="348FE2"/>
              </a:solidFill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D53A8295-84AE-43C1-8B3D-F1FB2FA97430}"/>
              </a:ext>
            </a:extLst>
          </p:cNvPr>
          <p:cNvSpPr txBox="1">
            <a:spLocks/>
          </p:cNvSpPr>
          <p:nvPr/>
        </p:nvSpPr>
        <p:spPr>
          <a:xfrm>
            <a:off x="349103" y="509195"/>
            <a:ext cx="9364876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686ED83F-E0FC-08C0-4F2D-069D2D538D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3444505"/>
              </p:ext>
            </p:extLst>
          </p:nvPr>
        </p:nvGraphicFramePr>
        <p:xfrm>
          <a:off x="1171575" y="1357500"/>
          <a:ext cx="3648075" cy="4528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ángulo 3">
            <a:extLst>
              <a:ext uri="{FF2B5EF4-FFF2-40B4-BE49-F238E27FC236}">
                <a16:creationId xmlns:a16="http://schemas.microsoft.com/office/drawing/2014/main" id="{CF3894A2-C6AB-F328-66A6-B1DFC0ADAC90}"/>
              </a:ext>
            </a:extLst>
          </p:cNvPr>
          <p:cNvSpPr/>
          <p:nvPr/>
        </p:nvSpPr>
        <p:spPr>
          <a:xfrm>
            <a:off x="349103" y="1272247"/>
            <a:ext cx="822472" cy="4647725"/>
          </a:xfrm>
          <a:prstGeom prst="rect">
            <a:avLst/>
          </a:prstGeom>
          <a:solidFill>
            <a:schemeClr val="bg1"/>
          </a:solidFill>
          <a:ln w="38100">
            <a:solidFill>
              <a:srgbClr val="0079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CO" b="1" dirty="0">
                <a:solidFill>
                  <a:sysClr val="windowText" lastClr="000000"/>
                </a:solidFill>
              </a:rPr>
              <a:t>Población afiliada BDUA excluyendo portabilidad* 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E04216EC-B48D-AB2A-BB09-AE25B1A11DC8}"/>
              </a:ext>
            </a:extLst>
          </p:cNvPr>
          <p:cNvSpPr/>
          <p:nvPr/>
        </p:nvSpPr>
        <p:spPr>
          <a:xfrm>
            <a:off x="1171574" y="5919972"/>
            <a:ext cx="3190876" cy="652276"/>
          </a:xfrm>
          <a:prstGeom prst="rect">
            <a:avLst/>
          </a:prstGeom>
          <a:solidFill>
            <a:schemeClr val="bg1"/>
          </a:solidFill>
          <a:ln w="38100">
            <a:solidFill>
              <a:srgbClr val="0079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s-CO" sz="1400" b="1" dirty="0">
                <a:solidFill>
                  <a:sysClr val="windowText" lastClr="000000"/>
                </a:solidFill>
              </a:rPr>
              <a:t>Clasificación de departamentos y municipios con proyección DANE 2026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DF57942-2D59-F5B8-319F-A3F30CB4E613}"/>
              </a:ext>
            </a:extLst>
          </p:cNvPr>
          <p:cNvSpPr txBox="1"/>
          <p:nvPr/>
        </p:nvSpPr>
        <p:spPr>
          <a:xfrm>
            <a:off x="1171574" y="1272247"/>
            <a:ext cx="1063240" cy="369332"/>
          </a:xfrm>
          <a:prstGeom prst="rect">
            <a:avLst/>
          </a:prstGeom>
          <a:noFill/>
          <a:ln>
            <a:solidFill>
              <a:srgbClr val="0079A4"/>
            </a:solidFill>
          </a:ln>
        </p:spPr>
        <p:txBody>
          <a:bodyPr wrap="square" rtlCol="0">
            <a:spAutoFit/>
          </a:bodyPr>
          <a:lstStyle/>
          <a:p>
            <a:r>
              <a:rPr lang="es-CO" b="1" dirty="0"/>
              <a:t>Jerarquía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9931621-E58A-AB71-3782-5D50BB531192}"/>
              </a:ext>
            </a:extLst>
          </p:cNvPr>
          <p:cNvSpPr txBox="1"/>
          <p:nvPr/>
        </p:nvSpPr>
        <p:spPr>
          <a:xfrm>
            <a:off x="5370976" y="1082800"/>
            <a:ext cx="6635603" cy="1815882"/>
          </a:xfrm>
          <a:prstGeom prst="rect">
            <a:avLst/>
          </a:prstGeom>
          <a:noFill/>
          <a:ln>
            <a:solidFill>
              <a:srgbClr val="0079A4"/>
            </a:solidFill>
          </a:ln>
        </p:spPr>
        <p:txBody>
          <a:bodyPr wrap="square" rtlCol="0">
            <a:spAutoFit/>
          </a:bodyPr>
          <a:lstStyle/>
          <a:p>
            <a:pPr lvl="0" algn="just"/>
            <a:r>
              <a:rPr lang="es-CO" sz="1600" b="1" dirty="0"/>
              <a:t>Regla de Nueva EPS: </a:t>
            </a:r>
            <a:r>
              <a:rPr lang="es-CO" sz="1600" dirty="0"/>
              <a:t>habilitación en todo el territorio nacional sumando al cupo máximo permitido en el  municipio </a:t>
            </a:r>
          </a:p>
          <a:p>
            <a:pPr lvl="0" algn="just"/>
            <a:r>
              <a:rPr lang="es-CO" sz="1600" b="1" dirty="0"/>
              <a:t>EPS &lt; 1 M de afiliados: </a:t>
            </a:r>
            <a:r>
              <a:rPr lang="es-CO" sz="1600" dirty="0"/>
              <a:t>no</a:t>
            </a:r>
            <a:r>
              <a:rPr lang="es-CO" sz="1600" b="1" dirty="0"/>
              <a:t> </a:t>
            </a:r>
            <a:r>
              <a:rPr lang="es-CO" sz="1600" dirty="0"/>
              <a:t>podrán operar en departamentos donde cuenten con afiliación inferior al  3% de la población departamental</a:t>
            </a:r>
          </a:p>
          <a:p>
            <a:pPr lvl="0" algn="just"/>
            <a:r>
              <a:rPr lang="es-CO" sz="1600" b="1" dirty="0"/>
              <a:t>EPS concentradas departamentalmente: </a:t>
            </a:r>
            <a:r>
              <a:rPr lang="es-CO" sz="1600" dirty="0"/>
              <a:t>EPS con afiliados en un único departamento conservan su habilitación y podrán exceder el cupo máximo permitido por municipio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8B03FBE-270A-393F-0431-1BD1EC13E6CA}"/>
              </a:ext>
            </a:extLst>
          </p:cNvPr>
          <p:cNvSpPr txBox="1"/>
          <p:nvPr/>
        </p:nvSpPr>
        <p:spPr>
          <a:xfrm>
            <a:off x="5370974" y="3116137"/>
            <a:ext cx="6635603" cy="1569660"/>
          </a:xfrm>
          <a:prstGeom prst="rect">
            <a:avLst/>
          </a:prstGeom>
          <a:noFill/>
          <a:ln>
            <a:solidFill>
              <a:srgbClr val="0079A4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s-CO" sz="1600" dirty="0"/>
              <a:t>EPS conservan habilitación si superan umbral establecido de población departamental: </a:t>
            </a:r>
          </a:p>
          <a:p>
            <a:pPr lvl="0"/>
            <a:endParaRPr lang="es-CO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b="1" dirty="0"/>
              <a:t>Más de 2.000.001 de habitantes </a:t>
            </a:r>
            <a:r>
              <a:rPr lang="es-CO" sz="1600" dirty="0"/>
              <a:t>– EPS con al menos el 5% de la población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b="1" dirty="0"/>
              <a:t>Entre 390.001 - 2.000.000 </a:t>
            </a:r>
            <a:r>
              <a:rPr lang="es-CO" sz="1600" dirty="0"/>
              <a:t>– EPS con al menos el 10% de la población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b="1" dirty="0"/>
              <a:t>Menos de  390.001</a:t>
            </a:r>
            <a:r>
              <a:rPr lang="es-CO" sz="1600" dirty="0"/>
              <a:t>– EPS con al menos el 15% de la población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10760EF-C2FA-6873-E749-5296B5DA0912}"/>
              </a:ext>
            </a:extLst>
          </p:cNvPr>
          <p:cNvSpPr txBox="1"/>
          <p:nvPr/>
        </p:nvSpPr>
        <p:spPr>
          <a:xfrm>
            <a:off x="5370974" y="4903253"/>
            <a:ext cx="6635603" cy="1077218"/>
          </a:xfrm>
          <a:prstGeom prst="rect">
            <a:avLst/>
          </a:prstGeom>
          <a:noFill/>
          <a:ln>
            <a:solidFill>
              <a:srgbClr val="0079A4"/>
            </a:solidFill>
          </a:ln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/>
              <a:t>Clasificación municipal siguiendo ley 136 de 194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/>
              <a:t>EPS deben contar con al menos el 3% de la población del municipio para habilitación.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/>
              <a:t>Limite de EPS por categoría de municipio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11BED6E1-2080-6574-9720-8154460BC2B6}"/>
              </a:ext>
            </a:extLst>
          </p:cNvPr>
          <p:cNvCxnSpPr/>
          <p:nvPr/>
        </p:nvCxnSpPr>
        <p:spPr>
          <a:xfrm>
            <a:off x="4819650" y="1914525"/>
            <a:ext cx="576000" cy="0"/>
          </a:xfrm>
          <a:prstGeom prst="straightConnector1">
            <a:avLst/>
          </a:prstGeom>
          <a:ln w="38100">
            <a:solidFill>
              <a:srgbClr val="0079A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E89A8E3E-9D90-613B-98C9-23735727A3C3}"/>
              </a:ext>
            </a:extLst>
          </p:cNvPr>
          <p:cNvCxnSpPr/>
          <p:nvPr/>
        </p:nvCxnSpPr>
        <p:spPr>
          <a:xfrm>
            <a:off x="4819650" y="3832098"/>
            <a:ext cx="576000" cy="0"/>
          </a:xfrm>
          <a:prstGeom prst="straightConnector1">
            <a:avLst/>
          </a:prstGeom>
          <a:ln w="38100">
            <a:solidFill>
              <a:srgbClr val="0079A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A11EE108-8333-664F-4602-CA6B9F52A1EF}"/>
              </a:ext>
            </a:extLst>
          </p:cNvPr>
          <p:cNvCxnSpPr/>
          <p:nvPr/>
        </p:nvCxnSpPr>
        <p:spPr>
          <a:xfrm>
            <a:off x="4819650" y="5410200"/>
            <a:ext cx="576000" cy="0"/>
          </a:xfrm>
          <a:prstGeom prst="straightConnector1">
            <a:avLst/>
          </a:prstGeom>
          <a:ln w="38100">
            <a:solidFill>
              <a:srgbClr val="0079A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5AE774F9-C64C-4B74-A407-40535DF11535}"/>
              </a:ext>
            </a:extLst>
          </p:cNvPr>
          <p:cNvSpPr txBox="1"/>
          <p:nvPr/>
        </p:nvSpPr>
        <p:spPr>
          <a:xfrm>
            <a:off x="8531352" y="6596390"/>
            <a:ext cx="36606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900" dirty="0"/>
              <a:t>*A corte de enero de 2026, excluyendo emigración temporal</a:t>
            </a:r>
          </a:p>
        </p:txBody>
      </p:sp>
    </p:spTree>
    <p:extLst>
      <p:ext uri="{BB962C8B-B14F-4D97-AF65-F5344CB8AC3E}">
        <p14:creationId xmlns:p14="http://schemas.microsoft.com/office/powerpoint/2010/main" val="2279626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D07334-D8BB-87BB-DF83-117FBE449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DEEA93-7459-C25F-D9CB-856EBD94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407" y="97353"/>
            <a:ext cx="9863490" cy="573605"/>
          </a:xfrm>
        </p:spPr>
        <p:txBody>
          <a:bodyPr>
            <a:noAutofit/>
          </a:bodyPr>
          <a:lstStyle/>
          <a:p>
            <a:br>
              <a:rPr lang="es-MX" sz="2400" b="1" dirty="0">
                <a:solidFill>
                  <a:srgbClr val="348FE2"/>
                </a:solidFill>
                <a:latin typeface="Bebas Neue Bold" panose="020B0606020202050201" pitchFamily="34" charset="77"/>
                <a:ea typeface="Segoe UI Black" panose="020B0A02040204020203" pitchFamily="34" charset="0"/>
              </a:rPr>
            </a:br>
            <a:br>
              <a:rPr lang="es-MX" sz="2400" b="1" dirty="0">
                <a:solidFill>
                  <a:srgbClr val="348FE2"/>
                </a:solidFill>
                <a:latin typeface="Bebas Neue Bold" panose="020B0606020202050201" pitchFamily="34" charset="77"/>
                <a:ea typeface="Segoe UI Black" panose="020B0A02040204020203" pitchFamily="34" charset="0"/>
              </a:rPr>
            </a:br>
            <a:r>
              <a:rPr lang="es-MX" sz="2400" b="1" dirty="0">
                <a:solidFill>
                  <a:srgbClr val="348FE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Reglas de habilitación municipal </a:t>
            </a:r>
            <a:br>
              <a:rPr lang="es-CO" sz="3600" b="1" dirty="0">
                <a:solidFill>
                  <a:srgbClr val="348FE2"/>
                </a:solidFill>
                <a:latin typeface="Bebas Neue Bold" panose="020B0606020202050201" pitchFamily="34" charset="77"/>
                <a:ea typeface="Segoe UI Black" panose="020B0A02040204020203" pitchFamily="34" charset="0"/>
              </a:rPr>
            </a:br>
            <a:endParaRPr lang="es-CO" sz="3600" dirty="0">
              <a:solidFill>
                <a:srgbClr val="348FE2"/>
              </a:solidFill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2BF2C5D0-56C7-C63F-5A26-DDB08D3C8B60}"/>
              </a:ext>
            </a:extLst>
          </p:cNvPr>
          <p:cNvSpPr txBox="1">
            <a:spLocks/>
          </p:cNvSpPr>
          <p:nvPr/>
        </p:nvSpPr>
        <p:spPr>
          <a:xfrm>
            <a:off x="1979407" y="509195"/>
            <a:ext cx="7734572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Población y cupos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2C88F48-BB4C-6210-1D95-4F006641BE9E}"/>
              </a:ext>
            </a:extLst>
          </p:cNvPr>
          <p:cNvSpPr txBox="1"/>
          <p:nvPr/>
        </p:nvSpPr>
        <p:spPr>
          <a:xfrm>
            <a:off x="385679" y="1517710"/>
            <a:ext cx="6699879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2000" dirty="0"/>
              <a:t>Número máximo de EPS a incluir según población (cupos): </a:t>
            </a:r>
          </a:p>
          <a:p>
            <a:endParaRPr lang="es-MX" b="1" dirty="0"/>
          </a:p>
          <a:p>
            <a:pPr lvl="1"/>
            <a:r>
              <a:rPr lang="es-MX" sz="2000" b="1" dirty="0"/>
              <a:t>Tipo a</a:t>
            </a:r>
            <a:r>
              <a:rPr lang="es-MX" sz="2000" dirty="0"/>
              <a:t>: Más de 500.000 habitantes: Todas las EPS que superen umbral del 3.0%</a:t>
            </a:r>
          </a:p>
          <a:p>
            <a:pPr lvl="1"/>
            <a:r>
              <a:rPr lang="es-MX" sz="2000" b="1" dirty="0"/>
              <a:t>Tipo b</a:t>
            </a:r>
            <a:r>
              <a:rPr lang="es-MX" sz="2000" dirty="0"/>
              <a:t>: 100.001 – 500.000: Hasta 5 EPS</a:t>
            </a:r>
          </a:p>
          <a:p>
            <a:pPr lvl="1"/>
            <a:r>
              <a:rPr lang="es-MX" sz="2000" b="1" dirty="0"/>
              <a:t>Tipo c:</a:t>
            </a:r>
            <a:r>
              <a:rPr lang="es-MX" sz="2000" dirty="0"/>
              <a:t> 50.001 – 100.000: Hasta 4 EPS</a:t>
            </a:r>
          </a:p>
          <a:p>
            <a:pPr lvl="1"/>
            <a:r>
              <a:rPr lang="es-MX" sz="2000" b="1" dirty="0"/>
              <a:t>Tipo d:</a:t>
            </a:r>
            <a:r>
              <a:rPr lang="es-MX" sz="2000" dirty="0"/>
              <a:t> 30.001 – 50.000: Hasta 3 EPS</a:t>
            </a:r>
          </a:p>
          <a:p>
            <a:pPr lvl="1"/>
            <a:r>
              <a:rPr lang="es-MX" sz="2000" b="1" dirty="0"/>
              <a:t>Tipo e:</a:t>
            </a:r>
            <a:r>
              <a:rPr lang="es-MX" sz="2000" dirty="0"/>
              <a:t> 20.001 – 30.000: Hasta 2 EPS</a:t>
            </a:r>
          </a:p>
          <a:p>
            <a:pPr lvl="1"/>
            <a:r>
              <a:rPr lang="es-MX" sz="2000" b="1" dirty="0"/>
              <a:t>Tipo f:</a:t>
            </a:r>
            <a:r>
              <a:rPr lang="es-MX" sz="2000" dirty="0"/>
              <a:t> 10.001 – 20.000: 1 EPS</a:t>
            </a:r>
          </a:p>
          <a:p>
            <a:pPr lvl="1"/>
            <a:r>
              <a:rPr lang="es-MX" sz="2000" b="1" dirty="0"/>
              <a:t>Tipo g:</a:t>
            </a:r>
            <a:r>
              <a:rPr lang="es-MX" sz="2000" dirty="0"/>
              <a:t> 10.000 o menos: 1 EPS</a:t>
            </a:r>
          </a:p>
          <a:p>
            <a:endParaRPr lang="es-MX" dirty="0"/>
          </a:p>
          <a:p>
            <a:endParaRPr lang="es-MX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sz="2000" dirty="0"/>
              <a:t>Solo se habilitarán aquellas EPS que cuenten con al menos  el 3% de afiliados en el municipio.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 descr="Mapa&#10;&#10;El contenido generado por IA puede ser incorrecto.">
            <a:extLst>
              <a:ext uri="{FF2B5EF4-FFF2-40B4-BE49-F238E27FC236}">
                <a16:creationId xmlns:a16="http://schemas.microsoft.com/office/drawing/2014/main" id="{5C6D8C66-DA17-9519-024B-A1AAC02D43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468" y="0"/>
            <a:ext cx="48485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30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8335B1-032E-189C-85CB-B81CCFCFA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ADC48-B938-4D75-40C6-2F86BA482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938" y="263247"/>
            <a:ext cx="9883941" cy="573605"/>
          </a:xfrm>
        </p:spPr>
        <p:txBody>
          <a:bodyPr>
            <a:noAutofit/>
          </a:bodyPr>
          <a:lstStyle/>
          <a:p>
            <a:pPr algn="ctr"/>
            <a:r>
              <a:rPr lang="es-CO" sz="2400" b="1" dirty="0">
                <a:solidFill>
                  <a:schemeClr val="accent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Reglas de Asignación de Población</a:t>
            </a:r>
            <a:endParaRPr lang="es-CO" sz="3600" dirty="0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FDDF3C8-DDB7-9BF7-3D64-BCFDE392A8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8936739"/>
              </p:ext>
            </p:extLst>
          </p:nvPr>
        </p:nvGraphicFramePr>
        <p:xfrm>
          <a:off x="595312" y="1188339"/>
          <a:ext cx="11001375" cy="52326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91831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5FEAF5-0691-8E17-51D5-27EAC6E4B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BB8E255B-C321-56D8-6E0F-36051B07E7C1}"/>
              </a:ext>
            </a:extLst>
          </p:cNvPr>
          <p:cNvSpPr txBox="1">
            <a:spLocks/>
          </p:cNvSpPr>
          <p:nvPr/>
        </p:nvSpPr>
        <p:spPr>
          <a:xfrm>
            <a:off x="349103" y="509195"/>
            <a:ext cx="9364876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951F6F4D-3A95-429F-8482-9A911B5FF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938" y="263247"/>
            <a:ext cx="9883941" cy="573605"/>
          </a:xfrm>
        </p:spPr>
        <p:txBody>
          <a:bodyPr>
            <a:noAutofit/>
          </a:bodyPr>
          <a:lstStyle/>
          <a:p>
            <a:pPr algn="ctr"/>
            <a:r>
              <a:rPr lang="es-CO" sz="2400" b="1" dirty="0">
                <a:solidFill>
                  <a:schemeClr val="accent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Ejemplos: reglas de asignación de población por municipio</a:t>
            </a:r>
            <a:endParaRPr lang="es-CO" sz="3600" dirty="0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9" name="Tabla 3">
            <a:extLst>
              <a:ext uri="{FF2B5EF4-FFF2-40B4-BE49-F238E27FC236}">
                <a16:creationId xmlns:a16="http://schemas.microsoft.com/office/drawing/2014/main" id="{716DAB7F-E4EA-4F0B-8DEB-BE23354374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344739"/>
              </p:ext>
            </p:extLst>
          </p:nvPr>
        </p:nvGraphicFramePr>
        <p:xfrm>
          <a:off x="635867" y="1484438"/>
          <a:ext cx="5609487" cy="4510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9829">
                  <a:extLst>
                    <a:ext uri="{9D8B030D-6E8A-4147-A177-3AD203B41FA5}">
                      <a16:colId xmlns:a16="http://schemas.microsoft.com/office/drawing/2014/main" val="272356323"/>
                    </a:ext>
                  </a:extLst>
                </a:gridCol>
                <a:gridCol w="1869829">
                  <a:extLst>
                    <a:ext uri="{9D8B030D-6E8A-4147-A177-3AD203B41FA5}">
                      <a16:colId xmlns:a16="http://schemas.microsoft.com/office/drawing/2014/main" val="251849518"/>
                    </a:ext>
                  </a:extLst>
                </a:gridCol>
                <a:gridCol w="1869829">
                  <a:extLst>
                    <a:ext uri="{9D8B030D-6E8A-4147-A177-3AD203B41FA5}">
                      <a16:colId xmlns:a16="http://schemas.microsoft.com/office/drawing/2014/main" val="3693172709"/>
                    </a:ext>
                  </a:extLst>
                </a:gridCol>
              </a:tblGrid>
              <a:tr h="1310001">
                <a:tc>
                  <a:txBody>
                    <a:bodyPr/>
                    <a:lstStyle/>
                    <a:p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/>
                    </a:p>
                    <a:p>
                      <a:pPr algn="ctr"/>
                      <a:r>
                        <a:rPr lang="es-CO" sz="1800" dirty="0"/>
                        <a:t>EPS con medidas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/>
                    </a:p>
                    <a:p>
                      <a:pPr algn="ctr"/>
                      <a:r>
                        <a:rPr lang="es-CO" sz="1800" dirty="0"/>
                        <a:t>EPS sin medidas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6641380"/>
                  </a:ext>
                </a:extLst>
              </a:tr>
              <a:tr h="1259105">
                <a:tc>
                  <a:txBody>
                    <a:bodyPr/>
                    <a:lstStyle/>
                    <a:p>
                      <a:endParaRPr lang="es-CO" sz="1800" dirty="0"/>
                    </a:p>
                    <a:p>
                      <a:r>
                        <a:rPr lang="es-CO" sz="1800" dirty="0"/>
                        <a:t>EPS con medidas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/>
                    </a:p>
                    <a:p>
                      <a:pPr algn="ctr"/>
                      <a:r>
                        <a:rPr lang="es-CO" sz="1800" dirty="0"/>
                        <a:t>Proporción inversa afiliación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/>
                    </a:p>
                    <a:p>
                      <a:pPr algn="ctr"/>
                      <a:r>
                        <a:rPr lang="es-CO" sz="1800" dirty="0"/>
                        <a:t>Proporción inversa, excluyendo las EPS con medidas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333517"/>
                  </a:ext>
                </a:extLst>
              </a:tr>
              <a:tr h="1368847">
                <a:tc>
                  <a:txBody>
                    <a:bodyPr/>
                    <a:lstStyle/>
                    <a:p>
                      <a:endParaRPr lang="es-CO" sz="1800" dirty="0"/>
                    </a:p>
                    <a:p>
                      <a:endParaRPr lang="es-CO" sz="1800" dirty="0"/>
                    </a:p>
                    <a:p>
                      <a:r>
                        <a:rPr lang="es-CO" sz="1800" dirty="0"/>
                        <a:t>EPS sin medidas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dirty="0"/>
                        <a:t>Proporción inversa, excluyendo las EPS con medidas</a:t>
                      </a:r>
                    </a:p>
                    <a:p>
                      <a:pPr algn="ctr"/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/>
                    </a:p>
                    <a:p>
                      <a:pPr algn="ctr"/>
                      <a:endParaRPr lang="es-CO" sz="1800" dirty="0"/>
                    </a:p>
                    <a:p>
                      <a:pPr algn="ctr"/>
                      <a:r>
                        <a:rPr lang="es-CO" sz="1800" dirty="0"/>
                        <a:t>Proporción inversa afiliación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1813014"/>
                  </a:ext>
                </a:extLst>
              </a:tr>
            </a:tbl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57DD42E6-67B3-431F-95E5-42BAFFDBCBB5}"/>
              </a:ext>
            </a:extLst>
          </p:cNvPr>
          <p:cNvSpPr txBox="1"/>
          <p:nvPr/>
        </p:nvSpPr>
        <p:spPr>
          <a:xfrm>
            <a:off x="6869174" y="2147500"/>
            <a:ext cx="475284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Cuatro ejemplos:</a:t>
            </a:r>
          </a:p>
          <a:p>
            <a:endParaRPr lang="es-CO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CO" dirty="0"/>
              <a:t>Municipio con Nueva EPS únicamente habilitada: asignación del 100% a Nueva EPS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CO" dirty="0"/>
              <a:t>Municipio con Nueva EPS y Coosalud habilitados; se asigna en proporción inversa a cada EPS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CO" dirty="0"/>
              <a:t>Municipio con Nueva EPS, Sanitas y Sura: se asigna en proporción inversa entre Sanitas y sura; excluye nueva EPS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CO" dirty="0"/>
              <a:t>Municipio con Sura, Nueva EPS y SOS: recibe únicamente Sura</a:t>
            </a:r>
          </a:p>
        </p:txBody>
      </p:sp>
    </p:spTree>
    <p:extLst>
      <p:ext uri="{BB962C8B-B14F-4D97-AF65-F5344CB8AC3E}">
        <p14:creationId xmlns:p14="http://schemas.microsoft.com/office/powerpoint/2010/main" val="2536003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5FEAF5-0691-8E17-51D5-27EAC6E4B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4693FC-4443-A12C-8192-B524A341B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7253" y="377840"/>
            <a:ext cx="7763257" cy="573605"/>
          </a:xfrm>
        </p:spPr>
        <p:txBody>
          <a:bodyPr>
            <a:normAutofit fontScale="90000"/>
          </a:bodyPr>
          <a:lstStyle/>
          <a:p>
            <a:pPr algn="ctr"/>
            <a:r>
              <a:rPr lang="es-CO" sz="2800" b="1" dirty="0">
                <a:solidFill>
                  <a:srgbClr val="348FE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Cronograma implementación decreto 182/2026  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B8E255B-C321-56D8-6E0F-36051B07E7C1}"/>
              </a:ext>
            </a:extLst>
          </p:cNvPr>
          <p:cNvSpPr txBox="1">
            <a:spLocks/>
          </p:cNvSpPr>
          <p:nvPr/>
        </p:nvSpPr>
        <p:spPr>
          <a:xfrm>
            <a:off x="349103" y="509195"/>
            <a:ext cx="9364876" cy="573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762DD7C4-D98E-45BA-BB00-E84A975F7E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6004817"/>
              </p:ext>
            </p:extLst>
          </p:nvPr>
        </p:nvGraphicFramePr>
        <p:xfrm>
          <a:off x="502920" y="1010562"/>
          <a:ext cx="11027664" cy="5116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BEBD263E-1BE6-4F51-B3BB-0820EE15EBFE}"/>
              </a:ext>
            </a:extLst>
          </p:cNvPr>
          <p:cNvSpPr txBox="1"/>
          <p:nvPr/>
        </p:nvSpPr>
        <p:spPr>
          <a:xfrm>
            <a:off x="0" y="6258749"/>
            <a:ext cx="10351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*Plazo de hasta 3 meses y autorización por cinco años </a:t>
            </a:r>
          </a:p>
          <a:p>
            <a:r>
              <a:rPr lang="es-CO" sz="1200" dirty="0"/>
              <a:t>** Plazo de hasta 5 días después de autorización SNS</a:t>
            </a:r>
          </a:p>
          <a:p>
            <a:r>
              <a:rPr lang="es-CO" sz="1200" dirty="0"/>
              <a:t>***Hasta un año después de autorización SNS  </a:t>
            </a:r>
          </a:p>
        </p:txBody>
      </p:sp>
    </p:spTree>
    <p:extLst>
      <p:ext uri="{BB962C8B-B14F-4D97-AF65-F5344CB8AC3E}">
        <p14:creationId xmlns:p14="http://schemas.microsoft.com/office/powerpoint/2010/main" val="2578018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4478903-E3E9-4D04-B0D2-2EAD0C6F8B20}"/>
              </a:ext>
            </a:extLst>
          </p:cNvPr>
          <p:cNvSpPr txBox="1"/>
          <p:nvPr/>
        </p:nvSpPr>
        <p:spPr>
          <a:xfrm>
            <a:off x="570245" y="3894002"/>
            <a:ext cx="11544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4000" b="1" dirty="0">
                <a:solidFill>
                  <a:prstClr val="white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2</a:t>
            </a:r>
            <a:r>
              <a:rPr kumimoji="0" lang="es-CO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. Simulación población DANE</a:t>
            </a:r>
            <a:endParaRPr kumimoji="0" lang="es-CO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00231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Encuesta" id="{20CBB4D5-F5A9-49E8-ACDD-710963FBC895}" vid="{A5FCE33D-4706-4AF2-A0CE-0354536D7AC1}"/>
    </a:ext>
  </a:extLst>
</a:theme>
</file>

<file path=ppt/theme/theme2.xml><?xml version="1.0" encoding="utf-8"?>
<a:theme xmlns:a="http://schemas.openxmlformats.org/drawingml/2006/main" name="Comite Salud - Septiembre 2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Encuesta" id="{20CBB4D5-F5A9-49E8-ACDD-710963FBC895}" vid="{A5FCE33D-4706-4AF2-A0CE-0354536D7AC1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1490</TotalTime>
  <Words>2563</Words>
  <Application>Microsoft Office PowerPoint</Application>
  <PresentationFormat>Panorámica</PresentationFormat>
  <Paragraphs>817</Paragraphs>
  <Slides>25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25</vt:i4>
      </vt:variant>
    </vt:vector>
  </HeadingPairs>
  <TitlesOfParts>
    <vt:vector size="27" baseType="lpstr">
      <vt:lpstr>1_Tema de Office</vt:lpstr>
      <vt:lpstr>Comite Salud - Septiembre 24</vt:lpstr>
      <vt:lpstr>Presentación de PowerPoint</vt:lpstr>
      <vt:lpstr>Contenido </vt:lpstr>
      <vt:lpstr>Presentación de PowerPoint</vt:lpstr>
      <vt:lpstr>Reglas de habilitación </vt:lpstr>
      <vt:lpstr>  Reglas de habilitación municipal  </vt:lpstr>
      <vt:lpstr>Reglas de Asignación de Población</vt:lpstr>
      <vt:lpstr>Ejemplos: reglas de asignación de población por municipio</vt:lpstr>
      <vt:lpstr>Cronograma implementación decreto 182/2026  </vt:lpstr>
      <vt:lpstr>Presentación de PowerPoint</vt:lpstr>
      <vt:lpstr>Balance de cesión y asignación con población DANE</vt:lpstr>
      <vt:lpstr>Variación en la presencia municipal por EPS</vt:lpstr>
      <vt:lpstr>Sanitas</vt:lpstr>
      <vt:lpstr>SURA</vt:lpstr>
      <vt:lpstr>Salud Total</vt:lpstr>
      <vt:lpstr>Compensar</vt:lpstr>
      <vt:lpstr>Comfenalco Valle</vt:lpstr>
      <vt:lpstr>Municipios receptores de población por EPS</vt:lpstr>
      <vt:lpstr>Presentación de PowerPoint</vt:lpstr>
      <vt:lpstr>Presentación de PowerPoint</vt:lpstr>
      <vt:lpstr>  Reglas de habilitación – Umbrales absolutos </vt:lpstr>
      <vt:lpstr>  Reglas de habilitación </vt:lpstr>
      <vt:lpstr>  Número de EPS habilitadas </vt:lpstr>
      <vt:lpstr>Presentación de PowerPoint</vt:lpstr>
      <vt:lpstr>Balance de cesión y asignación con población BDUA</vt:lpstr>
      <vt:lpstr>Interpretación y modelación de reglas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 Julio Enciso Barrera</dc:creator>
  <cp:lastModifiedBy>Wilson Gonzalez Rojas</cp:lastModifiedBy>
  <cp:revision>15</cp:revision>
  <dcterms:created xsi:type="dcterms:W3CDTF">2026-02-23T14:42:37Z</dcterms:created>
  <dcterms:modified xsi:type="dcterms:W3CDTF">2026-02-27T16:00:44Z</dcterms:modified>
</cp:coreProperties>
</file>